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198" r:id="rId4"/>
    <p:sldMasterId id="2147485212" r:id="rId5"/>
  </p:sldMasterIdLst>
  <p:notesMasterIdLst>
    <p:notesMasterId r:id="rId20"/>
  </p:notesMasterIdLst>
  <p:handoutMasterIdLst>
    <p:handoutMasterId r:id="rId21"/>
  </p:handoutMasterIdLst>
  <p:sldIdLst>
    <p:sldId id="2145708247" r:id="rId6"/>
    <p:sldId id="2145708268" r:id="rId7"/>
    <p:sldId id="257" r:id="rId8"/>
    <p:sldId id="2145708269" r:id="rId9"/>
    <p:sldId id="2145708249" r:id="rId10"/>
    <p:sldId id="2145708254" r:id="rId11"/>
    <p:sldId id="2145708258" r:id="rId12"/>
    <p:sldId id="2145708259" r:id="rId13"/>
    <p:sldId id="2145708260" r:id="rId14"/>
    <p:sldId id="2145708262" r:id="rId15"/>
    <p:sldId id="2145708250" r:id="rId16"/>
    <p:sldId id="2145708264" r:id="rId17"/>
    <p:sldId id="2145708265" r:id="rId18"/>
    <p:sldId id="256" r:id="rId19"/>
  </p:sldIdLst>
  <p:sldSz cx="12192000" cy="6858000"/>
  <p:notesSz cx="7010400" cy="92964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5AEFCB0-25ED-3CB1-3715-BEF35762E0B2}" name="Muir Anet" initials="MA" userId="S::DEP@dws.gov.za::c0c6d73f-7e02-46cd-94fb-9b9dea4efcc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100"/>
    <a:srgbClr val="FCD5B5"/>
    <a:srgbClr val="E32F40"/>
    <a:srgbClr val="EE2C12"/>
    <a:srgbClr val="38AE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26B9DDD-60ED-42BF-BA69-BB3C0B815CA6}" v="16" dt="2026-04-06T16:52:29.35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48" autoAdjust="0"/>
    <p:restoredTop sz="94701" autoAdjust="0"/>
  </p:normalViewPr>
  <p:slideViewPr>
    <p:cSldViewPr snapToGrid="0">
      <p:cViewPr varScale="1">
        <p:scale>
          <a:sx n="114" d="100"/>
          <a:sy n="114" d="100"/>
        </p:scale>
        <p:origin x="150" y="8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 Id="rId27"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1094966501770341"/>
          <c:y val="0.84173139991520418"/>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6494436214401251"/>
          <c:y val="0.14613348843739021"/>
          <c:w val="0.83505563785598746"/>
          <c:h val="0.67813303935330282"/>
        </c:manualLayout>
      </c:layout>
      <c:pie3DChart>
        <c:varyColors val="1"/>
        <c:ser>
          <c:idx val="0"/>
          <c:order val="0"/>
          <c:tx>
            <c:strRef>
              <c:f>Sheet1!$B$1</c:f>
              <c:strCache>
                <c:ptCount val="1"/>
                <c:pt idx="0">
                  <c:v># of WSAs</c:v>
                </c:pt>
              </c:strCache>
            </c:strRef>
          </c:tx>
          <c:spPr>
            <a:solidFill>
              <a:srgbClr val="E12B38"/>
            </a:solidFill>
          </c:spPr>
          <c:explosion val="10"/>
          <c:dPt>
            <c:idx val="0"/>
            <c:bubble3D val="0"/>
            <c:spPr>
              <a:solidFill>
                <a:srgbClr val="E12B38"/>
              </a:solidFill>
              <a:ln w="25400">
                <a:solidFill>
                  <a:schemeClr val="lt1"/>
                </a:solidFill>
              </a:ln>
              <a:effectLst/>
              <a:sp3d contourW="25400">
                <a:contourClr>
                  <a:schemeClr val="lt1"/>
                </a:contourClr>
              </a:sp3d>
            </c:spPr>
            <c:extLst>
              <c:ext xmlns:c16="http://schemas.microsoft.com/office/drawing/2014/chart" uri="{C3380CC4-5D6E-409C-BE32-E72D297353CC}">
                <c16:uniqueId val="{00000003-2273-4A2A-9A10-FFE00A1203C9}"/>
              </c:ext>
            </c:extLst>
          </c:dPt>
          <c:dPt>
            <c:idx val="1"/>
            <c:bubble3D val="0"/>
            <c:spPr>
              <a:solidFill>
                <a:srgbClr val="FFC000"/>
              </a:solidFill>
              <a:ln w="25400">
                <a:solidFill>
                  <a:schemeClr val="lt1"/>
                </a:solidFill>
              </a:ln>
              <a:effectLst/>
              <a:sp3d contourW="25400">
                <a:contourClr>
                  <a:schemeClr val="lt1"/>
                </a:contourClr>
              </a:sp3d>
            </c:spPr>
            <c:extLst>
              <c:ext xmlns:c16="http://schemas.microsoft.com/office/drawing/2014/chart" uri="{C3380CC4-5D6E-409C-BE32-E72D297353CC}">
                <c16:uniqueId val="{00000001-2273-4A2A-9A10-FFE00A1203C9}"/>
              </c:ext>
            </c:extLst>
          </c:dPt>
          <c:dPt>
            <c:idx val="2"/>
            <c:bubble3D val="0"/>
            <c:spPr>
              <a:solidFill>
                <a:schemeClr val="bg1">
                  <a:lumMod val="65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2-2273-4A2A-9A10-FFE00A1203C9}"/>
              </c:ext>
            </c:extLst>
          </c:dPt>
          <c:dPt>
            <c:idx val="3"/>
            <c:bubble3D val="0"/>
            <c:spPr>
              <a:solidFill>
                <a:srgbClr val="92D050"/>
              </a:solidFill>
              <a:ln w="25400">
                <a:solidFill>
                  <a:schemeClr val="lt1"/>
                </a:solidFill>
              </a:ln>
              <a:effectLst/>
              <a:sp3d contourW="25400">
                <a:contourClr>
                  <a:schemeClr val="lt1"/>
                </a:contourClr>
              </a:sp3d>
            </c:spPr>
            <c:extLst>
              <c:ext xmlns:c16="http://schemas.microsoft.com/office/drawing/2014/chart" uri="{C3380CC4-5D6E-409C-BE32-E72D297353CC}">
                <c16:uniqueId val="{00000007-B2EC-4C5E-AB18-BB6CDBBDAD27}"/>
              </c:ext>
            </c:extLst>
          </c:dPt>
          <c:dLbls>
            <c:dLbl>
              <c:idx val="2"/>
              <c:delete val="1"/>
              <c:extLst>
                <c:ext xmlns:c15="http://schemas.microsoft.com/office/drawing/2012/chart" uri="{CE6537A1-D6FC-4f65-9D91-7224C49458BB}">
                  <c15:layout>
                    <c:manualLayout>
                      <c:w val="7.4999999999999997E-2"/>
                      <c:h val="6.7968745818851761E-2"/>
                    </c:manualLayout>
                  </c15:layout>
                </c:ext>
                <c:ext xmlns:c16="http://schemas.microsoft.com/office/drawing/2014/chart" uri="{C3380CC4-5D6E-409C-BE32-E72D297353CC}">
                  <c16:uniqueId val="{00000002-2273-4A2A-9A10-FFE00A1203C9}"/>
                </c:ext>
              </c:extLst>
            </c:dLbl>
            <c:dLbl>
              <c:idx val="3"/>
              <c:delete val="1"/>
              <c:extLst>
                <c:ext xmlns:c15="http://schemas.microsoft.com/office/drawing/2012/chart" uri="{CE6537A1-D6FC-4f65-9D91-7224C49458BB}"/>
                <c:ext xmlns:c16="http://schemas.microsoft.com/office/drawing/2014/chart" uri="{C3380CC4-5D6E-409C-BE32-E72D297353CC}">
                  <c16:uniqueId val="{00000007-B2EC-4C5E-AB18-BB6CDBBDAD27}"/>
                </c:ext>
              </c:extLst>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Critical</c:v>
                </c:pt>
                <c:pt idx="1">
                  <c:v>Poor</c:v>
                </c:pt>
                <c:pt idx="2">
                  <c:v>Average</c:v>
                </c:pt>
                <c:pt idx="3">
                  <c:v>Good and Excellent</c:v>
                </c:pt>
              </c:strCache>
            </c:strRef>
          </c:cat>
          <c:val>
            <c:numRef>
              <c:f>Sheet1!$B$2:$B$5</c:f>
              <c:numCache>
                <c:formatCode>General</c:formatCode>
                <c:ptCount val="4"/>
                <c:pt idx="0">
                  <c:v>20</c:v>
                </c:pt>
                <c:pt idx="1">
                  <c:v>5</c:v>
                </c:pt>
                <c:pt idx="2">
                  <c:v>1</c:v>
                </c:pt>
                <c:pt idx="3">
                  <c:v>0</c:v>
                </c:pt>
              </c:numCache>
            </c:numRef>
          </c:val>
          <c:extLst>
            <c:ext xmlns:c16="http://schemas.microsoft.com/office/drawing/2014/chart" uri="{C3380CC4-5D6E-409C-BE32-E72D297353CC}">
              <c16:uniqueId val="{00000000-2273-4A2A-9A10-FFE00A1203C9}"/>
            </c:ext>
          </c:extLst>
        </c:ser>
        <c:dLbls>
          <c:showLegendKey val="0"/>
          <c:showVal val="0"/>
          <c:showCatName val="0"/>
          <c:showSerName val="0"/>
          <c:showPercent val="0"/>
          <c:showBubbleSize val="0"/>
          <c:showLeaderLines val="1"/>
        </c:dLbls>
      </c:pie3DChart>
      <c:spPr>
        <a:noFill/>
        <a:ln>
          <a:noFill/>
        </a:ln>
        <a:effectLst/>
      </c:spPr>
    </c:plotArea>
    <c:legend>
      <c:legendPos val="b"/>
      <c:layout>
        <c:manualLayout>
          <c:xMode val="edge"/>
          <c:yMode val="edge"/>
          <c:x val="0.28475110728346459"/>
          <c:y val="0.86297515606698105"/>
          <c:w val="0.71524889271653547"/>
          <c:h val="4.7962349411764922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ZA" dirty="0"/>
              <a:t>Status of Implementation</a:t>
            </a:r>
            <a:r>
              <a:rPr lang="en-ZA" baseline="0" dirty="0"/>
              <a:t> </a:t>
            </a:r>
            <a:endParaRPr lang="en-ZA"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ZA"/>
        </a:p>
      </c:txPr>
    </c:title>
    <c:autoTitleDeleted val="0"/>
    <c:plotArea>
      <c:layout/>
      <c:barChart>
        <c:barDir val="col"/>
        <c:grouping val="percentStacked"/>
        <c:varyColors val="0"/>
        <c:ser>
          <c:idx val="0"/>
          <c:order val="0"/>
          <c:tx>
            <c:strRef>
              <c:f>Sheet1!$B$1</c:f>
              <c:strCache>
                <c:ptCount val="1"/>
                <c:pt idx="0">
                  <c:v>Not yet started</c:v>
                </c:pt>
              </c:strCache>
            </c:strRef>
          </c:tx>
          <c:spPr>
            <a:solidFill>
              <a:srgbClr val="E32F40"/>
            </a:solidFill>
            <a:ln>
              <a:noFill/>
            </a:ln>
            <a:effectLst/>
          </c:spPr>
          <c:invertIfNegative val="0"/>
          <c:cat>
            <c:strRef>
              <c:f>Sheet1!$A$2:$A$3</c:f>
              <c:strCache>
                <c:ptCount val="2"/>
                <c:pt idx="0">
                  <c:v>Res 1.5</c:v>
                </c:pt>
                <c:pt idx="1">
                  <c:v>Res 1.3</c:v>
                </c:pt>
              </c:strCache>
            </c:strRef>
          </c:cat>
          <c:val>
            <c:numRef>
              <c:f>Sheet1!$B$2:$B$3</c:f>
              <c:numCache>
                <c:formatCode>General</c:formatCode>
                <c:ptCount val="2"/>
                <c:pt idx="0">
                  <c:v>23</c:v>
                </c:pt>
                <c:pt idx="1">
                  <c:v>12</c:v>
                </c:pt>
              </c:numCache>
            </c:numRef>
          </c:val>
          <c:extLst>
            <c:ext xmlns:c16="http://schemas.microsoft.com/office/drawing/2014/chart" uri="{C3380CC4-5D6E-409C-BE32-E72D297353CC}">
              <c16:uniqueId val="{00000000-A35A-48F4-B415-9B1CE782C037}"/>
            </c:ext>
          </c:extLst>
        </c:ser>
        <c:ser>
          <c:idx val="1"/>
          <c:order val="1"/>
          <c:tx>
            <c:strRef>
              <c:f>Sheet1!$C$1</c:f>
              <c:strCache>
                <c:ptCount val="1"/>
                <c:pt idx="0">
                  <c:v>Less than 50%</c:v>
                </c:pt>
              </c:strCache>
            </c:strRef>
          </c:tx>
          <c:spPr>
            <a:solidFill>
              <a:srgbClr val="FFC100"/>
            </a:solidFill>
            <a:ln>
              <a:noFill/>
            </a:ln>
            <a:effectLst/>
          </c:spPr>
          <c:invertIfNegative val="0"/>
          <c:cat>
            <c:strRef>
              <c:f>Sheet1!$A$2:$A$3</c:f>
              <c:strCache>
                <c:ptCount val="2"/>
                <c:pt idx="0">
                  <c:v>Res 1.5</c:v>
                </c:pt>
                <c:pt idx="1">
                  <c:v>Res 1.3</c:v>
                </c:pt>
              </c:strCache>
            </c:strRef>
          </c:cat>
          <c:val>
            <c:numRef>
              <c:f>Sheet1!$C$2:$C$3</c:f>
              <c:numCache>
                <c:formatCode>General</c:formatCode>
                <c:ptCount val="2"/>
                <c:pt idx="0">
                  <c:v>46</c:v>
                </c:pt>
                <c:pt idx="1">
                  <c:v>88</c:v>
                </c:pt>
              </c:numCache>
            </c:numRef>
          </c:val>
          <c:extLst>
            <c:ext xmlns:c16="http://schemas.microsoft.com/office/drawing/2014/chart" uri="{C3380CC4-5D6E-409C-BE32-E72D297353CC}">
              <c16:uniqueId val="{00000001-A35A-48F4-B415-9B1CE782C037}"/>
            </c:ext>
          </c:extLst>
        </c:ser>
        <c:ser>
          <c:idx val="2"/>
          <c:order val="2"/>
          <c:tx>
            <c:strRef>
              <c:f>Sheet1!$D$1</c:f>
              <c:strCache>
                <c:ptCount val="1"/>
                <c:pt idx="0">
                  <c:v>More than 50%</c:v>
                </c:pt>
              </c:strCache>
            </c:strRef>
          </c:tx>
          <c:spPr>
            <a:solidFill>
              <a:srgbClr val="92D050"/>
            </a:solidFill>
            <a:ln>
              <a:noFill/>
            </a:ln>
            <a:effectLst/>
          </c:spPr>
          <c:invertIfNegative val="0"/>
          <c:cat>
            <c:strRef>
              <c:f>Sheet1!$A$2:$A$3</c:f>
              <c:strCache>
                <c:ptCount val="2"/>
                <c:pt idx="0">
                  <c:v>Res 1.5</c:v>
                </c:pt>
                <c:pt idx="1">
                  <c:v>Res 1.3</c:v>
                </c:pt>
              </c:strCache>
            </c:strRef>
          </c:cat>
          <c:val>
            <c:numRef>
              <c:f>Sheet1!$D$2:$D$3</c:f>
              <c:numCache>
                <c:formatCode>General</c:formatCode>
                <c:ptCount val="2"/>
                <c:pt idx="0">
                  <c:v>4</c:v>
                </c:pt>
                <c:pt idx="1">
                  <c:v>0</c:v>
                </c:pt>
              </c:numCache>
            </c:numRef>
          </c:val>
          <c:extLst>
            <c:ext xmlns:c16="http://schemas.microsoft.com/office/drawing/2014/chart" uri="{C3380CC4-5D6E-409C-BE32-E72D297353CC}">
              <c16:uniqueId val="{00000002-A35A-48F4-B415-9B1CE782C037}"/>
            </c:ext>
          </c:extLst>
        </c:ser>
        <c:ser>
          <c:idx val="3"/>
          <c:order val="3"/>
          <c:tx>
            <c:strRef>
              <c:f>Sheet1!$E$1</c:f>
              <c:strCache>
                <c:ptCount val="1"/>
                <c:pt idx="0">
                  <c:v>Achieved</c:v>
                </c:pt>
              </c:strCache>
            </c:strRef>
          </c:tx>
          <c:spPr>
            <a:solidFill>
              <a:schemeClr val="accent5"/>
            </a:solidFill>
            <a:ln>
              <a:noFill/>
            </a:ln>
            <a:effectLst/>
          </c:spPr>
          <c:invertIfNegative val="0"/>
          <c:cat>
            <c:strRef>
              <c:f>Sheet1!$A$2:$A$3</c:f>
              <c:strCache>
                <c:ptCount val="2"/>
                <c:pt idx="0">
                  <c:v>Res 1.5</c:v>
                </c:pt>
                <c:pt idx="1">
                  <c:v>Res 1.3</c:v>
                </c:pt>
              </c:strCache>
            </c:strRef>
          </c:cat>
          <c:val>
            <c:numRef>
              <c:f>Sheet1!$E$2:$E$3</c:f>
              <c:numCache>
                <c:formatCode>General</c:formatCode>
                <c:ptCount val="2"/>
                <c:pt idx="0">
                  <c:v>27</c:v>
                </c:pt>
                <c:pt idx="1">
                  <c:v>0</c:v>
                </c:pt>
              </c:numCache>
            </c:numRef>
          </c:val>
          <c:extLst>
            <c:ext xmlns:c16="http://schemas.microsoft.com/office/drawing/2014/chart" uri="{C3380CC4-5D6E-409C-BE32-E72D297353CC}">
              <c16:uniqueId val="{00000003-A35A-48F4-B415-9B1CE782C037}"/>
            </c:ext>
          </c:extLst>
        </c:ser>
        <c:ser>
          <c:idx val="4"/>
          <c:order val="4"/>
          <c:tx>
            <c:strRef>
              <c:f>Sheet1!$F$1</c:f>
              <c:strCache>
                <c:ptCount val="1"/>
                <c:pt idx="0">
                  <c:v>Not Applicable</c:v>
                </c:pt>
              </c:strCache>
            </c:strRef>
          </c:tx>
          <c:spPr>
            <a:solidFill>
              <a:srgbClr val="7030A0"/>
            </a:solidFill>
            <a:ln>
              <a:noFill/>
            </a:ln>
            <a:effectLst/>
          </c:spPr>
          <c:invertIfNegative val="0"/>
          <c:cat>
            <c:strRef>
              <c:f>Sheet1!$A$2:$A$3</c:f>
              <c:strCache>
                <c:ptCount val="2"/>
                <c:pt idx="0">
                  <c:v>Res 1.5</c:v>
                </c:pt>
                <c:pt idx="1">
                  <c:v>Res 1.3</c:v>
                </c:pt>
              </c:strCache>
            </c:strRef>
          </c:cat>
          <c:val>
            <c:numRef>
              <c:f>Sheet1!$F$2:$F$3</c:f>
              <c:numCache>
                <c:formatCode>General</c:formatCode>
                <c:ptCount val="2"/>
                <c:pt idx="0">
                  <c:v>0</c:v>
                </c:pt>
                <c:pt idx="1">
                  <c:v>0</c:v>
                </c:pt>
              </c:numCache>
            </c:numRef>
          </c:val>
          <c:extLst>
            <c:ext xmlns:c16="http://schemas.microsoft.com/office/drawing/2014/chart" uri="{C3380CC4-5D6E-409C-BE32-E72D297353CC}">
              <c16:uniqueId val="{00000005-A35A-48F4-B415-9B1CE782C037}"/>
            </c:ext>
          </c:extLst>
        </c:ser>
        <c:dLbls>
          <c:showLegendKey val="0"/>
          <c:showVal val="0"/>
          <c:showCatName val="0"/>
          <c:showSerName val="0"/>
          <c:showPercent val="0"/>
          <c:showBubbleSize val="0"/>
        </c:dLbls>
        <c:gapWidth val="219"/>
        <c:overlap val="100"/>
        <c:axId val="1744225919"/>
        <c:axId val="1744229279"/>
      </c:barChart>
      <c:catAx>
        <c:axId val="17442259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744229279"/>
        <c:crosses val="autoZero"/>
        <c:auto val="1"/>
        <c:lblAlgn val="ctr"/>
        <c:lblOffset val="100"/>
        <c:noMultiLvlLbl val="0"/>
      </c:catAx>
      <c:valAx>
        <c:axId val="174422927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4422591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ZA" dirty="0"/>
              <a:t>Status of Implementation</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ZA"/>
        </a:p>
      </c:txPr>
    </c:title>
    <c:autoTitleDeleted val="0"/>
    <c:plotArea>
      <c:layout>
        <c:manualLayout>
          <c:layoutTarget val="inner"/>
          <c:xMode val="edge"/>
          <c:yMode val="edge"/>
          <c:x val="6.1489911417322837E-2"/>
          <c:y val="7.683896999051619E-2"/>
          <c:w val="0.91351008858267713"/>
          <c:h val="0.76748654235442038"/>
        </c:manualLayout>
      </c:layout>
      <c:barChart>
        <c:barDir val="col"/>
        <c:grouping val="percentStacked"/>
        <c:varyColors val="0"/>
        <c:ser>
          <c:idx val="0"/>
          <c:order val="0"/>
          <c:tx>
            <c:strRef>
              <c:f>Sheet1!$B$1</c:f>
              <c:strCache>
                <c:ptCount val="1"/>
                <c:pt idx="0">
                  <c:v>Not yet started</c:v>
                </c:pt>
              </c:strCache>
            </c:strRef>
          </c:tx>
          <c:spPr>
            <a:solidFill>
              <a:srgbClr val="E32F40"/>
            </a:solidFill>
            <a:ln>
              <a:noFill/>
            </a:ln>
            <a:effectLst/>
          </c:spPr>
          <c:invertIfNegative val="0"/>
          <c:cat>
            <c:strRef>
              <c:f>Sheet1!$A$2:$A$7</c:f>
              <c:strCache>
                <c:ptCount val="6"/>
                <c:pt idx="0">
                  <c:v>Res 2.2</c:v>
                </c:pt>
                <c:pt idx="1">
                  <c:v>Res 2.8</c:v>
                </c:pt>
                <c:pt idx="2">
                  <c:v>Res 2.9</c:v>
                </c:pt>
                <c:pt idx="3">
                  <c:v>Res 2.12</c:v>
                </c:pt>
                <c:pt idx="4">
                  <c:v>Res 2.11</c:v>
                </c:pt>
                <c:pt idx="5">
                  <c:v>Res 2.14</c:v>
                </c:pt>
              </c:strCache>
            </c:strRef>
          </c:cat>
          <c:val>
            <c:numRef>
              <c:f>Sheet1!$B$2:$B$7</c:f>
              <c:numCache>
                <c:formatCode>General</c:formatCode>
                <c:ptCount val="6"/>
                <c:pt idx="0">
                  <c:v>12</c:v>
                </c:pt>
                <c:pt idx="1">
                  <c:v>4</c:v>
                </c:pt>
                <c:pt idx="2">
                  <c:v>15</c:v>
                </c:pt>
                <c:pt idx="3">
                  <c:v>0</c:v>
                </c:pt>
                <c:pt idx="4">
                  <c:v>12</c:v>
                </c:pt>
                <c:pt idx="5">
                  <c:v>92</c:v>
                </c:pt>
              </c:numCache>
            </c:numRef>
          </c:val>
          <c:extLst>
            <c:ext xmlns:c16="http://schemas.microsoft.com/office/drawing/2014/chart" uri="{C3380CC4-5D6E-409C-BE32-E72D297353CC}">
              <c16:uniqueId val="{00000000-A35A-48F4-B415-9B1CE782C037}"/>
            </c:ext>
          </c:extLst>
        </c:ser>
        <c:ser>
          <c:idx val="1"/>
          <c:order val="1"/>
          <c:tx>
            <c:strRef>
              <c:f>Sheet1!$C$1</c:f>
              <c:strCache>
                <c:ptCount val="1"/>
                <c:pt idx="0">
                  <c:v>Less than 50%</c:v>
                </c:pt>
              </c:strCache>
            </c:strRef>
          </c:tx>
          <c:spPr>
            <a:solidFill>
              <a:srgbClr val="FFC100"/>
            </a:solidFill>
            <a:ln>
              <a:noFill/>
            </a:ln>
            <a:effectLst/>
          </c:spPr>
          <c:invertIfNegative val="0"/>
          <c:cat>
            <c:strRef>
              <c:f>Sheet1!$A$2:$A$7</c:f>
              <c:strCache>
                <c:ptCount val="6"/>
                <c:pt idx="0">
                  <c:v>Res 2.2</c:v>
                </c:pt>
                <c:pt idx="1">
                  <c:v>Res 2.8</c:v>
                </c:pt>
                <c:pt idx="2">
                  <c:v>Res 2.9</c:v>
                </c:pt>
                <c:pt idx="3">
                  <c:v>Res 2.12</c:v>
                </c:pt>
                <c:pt idx="4">
                  <c:v>Res 2.11</c:v>
                </c:pt>
                <c:pt idx="5">
                  <c:v>Res 2.14</c:v>
                </c:pt>
              </c:strCache>
            </c:strRef>
          </c:cat>
          <c:val>
            <c:numRef>
              <c:f>Sheet1!$C$2:$C$7</c:f>
              <c:numCache>
                <c:formatCode>General</c:formatCode>
                <c:ptCount val="6"/>
                <c:pt idx="0">
                  <c:v>27</c:v>
                </c:pt>
                <c:pt idx="1">
                  <c:v>0</c:v>
                </c:pt>
                <c:pt idx="2">
                  <c:v>69</c:v>
                </c:pt>
                <c:pt idx="3">
                  <c:v>35</c:v>
                </c:pt>
                <c:pt idx="4">
                  <c:v>85</c:v>
                </c:pt>
                <c:pt idx="5">
                  <c:v>4</c:v>
                </c:pt>
              </c:numCache>
            </c:numRef>
          </c:val>
          <c:extLst>
            <c:ext xmlns:c16="http://schemas.microsoft.com/office/drawing/2014/chart" uri="{C3380CC4-5D6E-409C-BE32-E72D297353CC}">
              <c16:uniqueId val="{00000001-A35A-48F4-B415-9B1CE782C037}"/>
            </c:ext>
          </c:extLst>
        </c:ser>
        <c:ser>
          <c:idx val="2"/>
          <c:order val="2"/>
          <c:tx>
            <c:strRef>
              <c:f>Sheet1!$D$1</c:f>
              <c:strCache>
                <c:ptCount val="1"/>
                <c:pt idx="0">
                  <c:v>More than 50%</c:v>
                </c:pt>
              </c:strCache>
            </c:strRef>
          </c:tx>
          <c:spPr>
            <a:solidFill>
              <a:srgbClr val="92D050"/>
            </a:solidFill>
            <a:ln>
              <a:noFill/>
            </a:ln>
            <a:effectLst/>
          </c:spPr>
          <c:invertIfNegative val="0"/>
          <c:cat>
            <c:strRef>
              <c:f>Sheet1!$A$2:$A$7</c:f>
              <c:strCache>
                <c:ptCount val="6"/>
                <c:pt idx="0">
                  <c:v>Res 2.2</c:v>
                </c:pt>
                <c:pt idx="1">
                  <c:v>Res 2.8</c:v>
                </c:pt>
                <c:pt idx="2">
                  <c:v>Res 2.9</c:v>
                </c:pt>
                <c:pt idx="3">
                  <c:v>Res 2.12</c:v>
                </c:pt>
                <c:pt idx="4">
                  <c:v>Res 2.11</c:v>
                </c:pt>
                <c:pt idx="5">
                  <c:v>Res 2.14</c:v>
                </c:pt>
              </c:strCache>
            </c:strRef>
          </c:cat>
          <c:val>
            <c:numRef>
              <c:f>Sheet1!$D$2:$D$7</c:f>
              <c:numCache>
                <c:formatCode>General</c:formatCode>
                <c:ptCount val="6"/>
                <c:pt idx="0">
                  <c:v>8</c:v>
                </c:pt>
                <c:pt idx="1">
                  <c:v>19</c:v>
                </c:pt>
                <c:pt idx="2">
                  <c:v>4</c:v>
                </c:pt>
                <c:pt idx="3">
                  <c:v>8</c:v>
                </c:pt>
                <c:pt idx="4">
                  <c:v>4</c:v>
                </c:pt>
                <c:pt idx="5">
                  <c:v>0</c:v>
                </c:pt>
              </c:numCache>
            </c:numRef>
          </c:val>
          <c:extLst>
            <c:ext xmlns:c16="http://schemas.microsoft.com/office/drawing/2014/chart" uri="{C3380CC4-5D6E-409C-BE32-E72D297353CC}">
              <c16:uniqueId val="{00000002-A35A-48F4-B415-9B1CE782C037}"/>
            </c:ext>
          </c:extLst>
        </c:ser>
        <c:ser>
          <c:idx val="3"/>
          <c:order val="3"/>
          <c:tx>
            <c:strRef>
              <c:f>Sheet1!$E$1</c:f>
              <c:strCache>
                <c:ptCount val="1"/>
                <c:pt idx="0">
                  <c:v>Achieved</c:v>
                </c:pt>
              </c:strCache>
            </c:strRef>
          </c:tx>
          <c:spPr>
            <a:solidFill>
              <a:schemeClr val="accent5"/>
            </a:solidFill>
            <a:ln>
              <a:noFill/>
            </a:ln>
            <a:effectLst/>
          </c:spPr>
          <c:invertIfNegative val="0"/>
          <c:cat>
            <c:strRef>
              <c:f>Sheet1!$A$2:$A$7</c:f>
              <c:strCache>
                <c:ptCount val="6"/>
                <c:pt idx="0">
                  <c:v>Res 2.2</c:v>
                </c:pt>
                <c:pt idx="1">
                  <c:v>Res 2.8</c:v>
                </c:pt>
                <c:pt idx="2">
                  <c:v>Res 2.9</c:v>
                </c:pt>
                <c:pt idx="3">
                  <c:v>Res 2.12</c:v>
                </c:pt>
                <c:pt idx="4">
                  <c:v>Res 2.11</c:v>
                </c:pt>
                <c:pt idx="5">
                  <c:v>Res 2.14</c:v>
                </c:pt>
              </c:strCache>
            </c:strRef>
          </c:cat>
          <c:val>
            <c:numRef>
              <c:f>Sheet1!$E$2:$E$7</c:f>
              <c:numCache>
                <c:formatCode>General</c:formatCode>
                <c:ptCount val="6"/>
                <c:pt idx="0">
                  <c:v>4</c:v>
                </c:pt>
                <c:pt idx="1">
                  <c:v>77</c:v>
                </c:pt>
                <c:pt idx="2">
                  <c:v>12</c:v>
                </c:pt>
                <c:pt idx="3">
                  <c:v>58</c:v>
                </c:pt>
                <c:pt idx="4">
                  <c:v>0</c:v>
                </c:pt>
                <c:pt idx="5">
                  <c:v>4</c:v>
                </c:pt>
              </c:numCache>
            </c:numRef>
          </c:val>
          <c:extLst>
            <c:ext xmlns:c16="http://schemas.microsoft.com/office/drawing/2014/chart" uri="{C3380CC4-5D6E-409C-BE32-E72D297353CC}">
              <c16:uniqueId val="{00000003-A35A-48F4-B415-9B1CE782C037}"/>
            </c:ext>
          </c:extLst>
        </c:ser>
        <c:ser>
          <c:idx val="4"/>
          <c:order val="4"/>
          <c:tx>
            <c:strRef>
              <c:f>Sheet1!$F$1</c:f>
              <c:strCache>
                <c:ptCount val="1"/>
                <c:pt idx="0">
                  <c:v>Not Applicable</c:v>
                </c:pt>
              </c:strCache>
            </c:strRef>
          </c:tx>
          <c:spPr>
            <a:solidFill>
              <a:srgbClr val="7030A0"/>
            </a:solidFill>
            <a:ln>
              <a:noFill/>
            </a:ln>
            <a:effectLst/>
          </c:spPr>
          <c:invertIfNegative val="0"/>
          <c:cat>
            <c:strRef>
              <c:f>Sheet1!$A$2:$A$7</c:f>
              <c:strCache>
                <c:ptCount val="6"/>
                <c:pt idx="0">
                  <c:v>Res 2.2</c:v>
                </c:pt>
                <c:pt idx="1">
                  <c:v>Res 2.8</c:v>
                </c:pt>
                <c:pt idx="2">
                  <c:v>Res 2.9</c:v>
                </c:pt>
                <c:pt idx="3">
                  <c:v>Res 2.12</c:v>
                </c:pt>
                <c:pt idx="4">
                  <c:v>Res 2.11</c:v>
                </c:pt>
                <c:pt idx="5">
                  <c:v>Res 2.14</c:v>
                </c:pt>
              </c:strCache>
            </c:strRef>
          </c:cat>
          <c:val>
            <c:numRef>
              <c:f>Sheet1!$F$2:$F$7</c:f>
              <c:numCache>
                <c:formatCode>General</c:formatCode>
                <c:ptCount val="6"/>
                <c:pt idx="0">
                  <c:v>50</c:v>
                </c:pt>
                <c:pt idx="1">
                  <c:v>0</c:v>
                </c:pt>
                <c:pt idx="2">
                  <c:v>0</c:v>
                </c:pt>
                <c:pt idx="3">
                  <c:v>0</c:v>
                </c:pt>
                <c:pt idx="4">
                  <c:v>0</c:v>
                </c:pt>
                <c:pt idx="5">
                  <c:v>0</c:v>
                </c:pt>
              </c:numCache>
            </c:numRef>
          </c:val>
          <c:extLst>
            <c:ext xmlns:c16="http://schemas.microsoft.com/office/drawing/2014/chart" uri="{C3380CC4-5D6E-409C-BE32-E72D297353CC}">
              <c16:uniqueId val="{00000005-A35A-48F4-B415-9B1CE782C037}"/>
            </c:ext>
          </c:extLst>
        </c:ser>
        <c:dLbls>
          <c:showLegendKey val="0"/>
          <c:showVal val="0"/>
          <c:showCatName val="0"/>
          <c:showSerName val="0"/>
          <c:showPercent val="0"/>
          <c:showBubbleSize val="0"/>
        </c:dLbls>
        <c:gapWidth val="219"/>
        <c:overlap val="100"/>
        <c:axId val="1744225919"/>
        <c:axId val="1744229279"/>
      </c:barChart>
      <c:catAx>
        <c:axId val="17442259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744229279"/>
        <c:crosses val="autoZero"/>
        <c:auto val="1"/>
        <c:lblAlgn val="ctr"/>
        <c:lblOffset val="100"/>
        <c:noMultiLvlLbl val="0"/>
      </c:catAx>
      <c:valAx>
        <c:axId val="174422927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44225919"/>
        <c:crosses val="autoZero"/>
        <c:crossBetween val="between"/>
      </c:valAx>
      <c:spPr>
        <a:noFill/>
        <a:ln>
          <a:noFill/>
        </a:ln>
        <a:effectLst/>
      </c:spPr>
    </c:plotArea>
    <c:legend>
      <c:legendPos val="b"/>
      <c:layout>
        <c:manualLayout>
          <c:xMode val="edge"/>
          <c:yMode val="edge"/>
          <c:x val="1.8293471882483325E-2"/>
          <c:y val="0.88736904268115824"/>
          <c:w val="0.98170652811751669"/>
          <c:h val="0.11263095731884175"/>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ZA" dirty="0"/>
              <a:t>Status of Implementation</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ZA"/>
        </a:p>
      </c:txPr>
    </c:title>
    <c:autoTitleDeleted val="0"/>
    <c:plotArea>
      <c:layout>
        <c:manualLayout>
          <c:layoutTarget val="inner"/>
          <c:xMode val="edge"/>
          <c:yMode val="edge"/>
          <c:x val="9.9255568342837733E-2"/>
          <c:y val="8.1749901153080326E-2"/>
          <c:w val="0.91351008858267713"/>
          <c:h val="0.76748654235442038"/>
        </c:manualLayout>
      </c:layout>
      <c:barChart>
        <c:barDir val="col"/>
        <c:grouping val="percentStacked"/>
        <c:varyColors val="0"/>
        <c:ser>
          <c:idx val="0"/>
          <c:order val="0"/>
          <c:tx>
            <c:strRef>
              <c:f>Sheet1!$B$1</c:f>
              <c:strCache>
                <c:ptCount val="1"/>
                <c:pt idx="0">
                  <c:v>Not yet started</c:v>
                </c:pt>
              </c:strCache>
            </c:strRef>
          </c:tx>
          <c:spPr>
            <a:solidFill>
              <a:srgbClr val="E32F40"/>
            </a:solidFill>
            <a:ln>
              <a:noFill/>
            </a:ln>
            <a:effectLst/>
          </c:spPr>
          <c:invertIfNegative val="0"/>
          <c:cat>
            <c:strRef>
              <c:f>Sheet1!$A$2:$A$6</c:f>
              <c:strCache>
                <c:ptCount val="4"/>
                <c:pt idx="0">
                  <c:v>Res 3.1</c:v>
                </c:pt>
                <c:pt idx="1">
                  <c:v>Res 3.3</c:v>
                </c:pt>
                <c:pt idx="2">
                  <c:v>Res 3.7</c:v>
                </c:pt>
                <c:pt idx="3">
                  <c:v>Res 3.8</c:v>
                </c:pt>
              </c:strCache>
            </c:strRef>
          </c:cat>
          <c:val>
            <c:numRef>
              <c:f>Sheet1!$B$2:$B$6</c:f>
              <c:numCache>
                <c:formatCode>General</c:formatCode>
                <c:ptCount val="5"/>
                <c:pt idx="0">
                  <c:v>8</c:v>
                </c:pt>
                <c:pt idx="1">
                  <c:v>19</c:v>
                </c:pt>
                <c:pt idx="2">
                  <c:v>19</c:v>
                </c:pt>
                <c:pt idx="3">
                  <c:v>23</c:v>
                </c:pt>
              </c:numCache>
            </c:numRef>
          </c:val>
          <c:extLst>
            <c:ext xmlns:c16="http://schemas.microsoft.com/office/drawing/2014/chart" uri="{C3380CC4-5D6E-409C-BE32-E72D297353CC}">
              <c16:uniqueId val="{00000000-751F-4964-8464-F4C670718B1D}"/>
            </c:ext>
          </c:extLst>
        </c:ser>
        <c:ser>
          <c:idx val="1"/>
          <c:order val="1"/>
          <c:tx>
            <c:strRef>
              <c:f>Sheet1!$C$1</c:f>
              <c:strCache>
                <c:ptCount val="1"/>
                <c:pt idx="0">
                  <c:v>Less than 50%</c:v>
                </c:pt>
              </c:strCache>
            </c:strRef>
          </c:tx>
          <c:spPr>
            <a:solidFill>
              <a:srgbClr val="FFC100"/>
            </a:solidFill>
            <a:ln>
              <a:noFill/>
            </a:ln>
            <a:effectLst/>
          </c:spPr>
          <c:invertIfNegative val="0"/>
          <c:cat>
            <c:strRef>
              <c:f>Sheet1!$A$2:$A$6</c:f>
              <c:strCache>
                <c:ptCount val="4"/>
                <c:pt idx="0">
                  <c:v>Res 3.1</c:v>
                </c:pt>
                <c:pt idx="1">
                  <c:v>Res 3.3</c:v>
                </c:pt>
                <c:pt idx="2">
                  <c:v>Res 3.7</c:v>
                </c:pt>
                <c:pt idx="3">
                  <c:v>Res 3.8</c:v>
                </c:pt>
              </c:strCache>
            </c:strRef>
          </c:cat>
          <c:val>
            <c:numRef>
              <c:f>Sheet1!$C$2:$C$6</c:f>
              <c:numCache>
                <c:formatCode>General</c:formatCode>
                <c:ptCount val="5"/>
                <c:pt idx="0">
                  <c:v>15</c:v>
                </c:pt>
                <c:pt idx="1">
                  <c:v>73</c:v>
                </c:pt>
                <c:pt idx="2">
                  <c:v>62</c:v>
                </c:pt>
                <c:pt idx="3">
                  <c:v>58</c:v>
                </c:pt>
              </c:numCache>
            </c:numRef>
          </c:val>
          <c:extLst>
            <c:ext xmlns:c16="http://schemas.microsoft.com/office/drawing/2014/chart" uri="{C3380CC4-5D6E-409C-BE32-E72D297353CC}">
              <c16:uniqueId val="{00000001-751F-4964-8464-F4C670718B1D}"/>
            </c:ext>
          </c:extLst>
        </c:ser>
        <c:ser>
          <c:idx val="2"/>
          <c:order val="2"/>
          <c:tx>
            <c:strRef>
              <c:f>Sheet1!$D$1</c:f>
              <c:strCache>
                <c:ptCount val="1"/>
                <c:pt idx="0">
                  <c:v>More than 50%</c:v>
                </c:pt>
              </c:strCache>
            </c:strRef>
          </c:tx>
          <c:spPr>
            <a:solidFill>
              <a:srgbClr val="92D050"/>
            </a:solidFill>
            <a:ln>
              <a:noFill/>
            </a:ln>
            <a:effectLst/>
          </c:spPr>
          <c:invertIfNegative val="0"/>
          <c:cat>
            <c:strRef>
              <c:f>Sheet1!$A$2:$A$6</c:f>
              <c:strCache>
                <c:ptCount val="4"/>
                <c:pt idx="0">
                  <c:v>Res 3.1</c:v>
                </c:pt>
                <c:pt idx="1">
                  <c:v>Res 3.3</c:v>
                </c:pt>
                <c:pt idx="2">
                  <c:v>Res 3.7</c:v>
                </c:pt>
                <c:pt idx="3">
                  <c:v>Res 3.8</c:v>
                </c:pt>
              </c:strCache>
            </c:strRef>
          </c:cat>
          <c:val>
            <c:numRef>
              <c:f>Sheet1!$D$2:$D$6</c:f>
              <c:numCache>
                <c:formatCode>General</c:formatCode>
                <c:ptCount val="5"/>
                <c:pt idx="0">
                  <c:v>19</c:v>
                </c:pt>
                <c:pt idx="1">
                  <c:v>4</c:v>
                </c:pt>
                <c:pt idx="2">
                  <c:v>12</c:v>
                </c:pt>
                <c:pt idx="3">
                  <c:v>4</c:v>
                </c:pt>
              </c:numCache>
            </c:numRef>
          </c:val>
          <c:extLst>
            <c:ext xmlns:c16="http://schemas.microsoft.com/office/drawing/2014/chart" uri="{C3380CC4-5D6E-409C-BE32-E72D297353CC}">
              <c16:uniqueId val="{00000002-751F-4964-8464-F4C670718B1D}"/>
            </c:ext>
          </c:extLst>
        </c:ser>
        <c:ser>
          <c:idx val="3"/>
          <c:order val="3"/>
          <c:tx>
            <c:strRef>
              <c:f>Sheet1!$E$1</c:f>
              <c:strCache>
                <c:ptCount val="1"/>
                <c:pt idx="0">
                  <c:v>Achieved</c:v>
                </c:pt>
              </c:strCache>
            </c:strRef>
          </c:tx>
          <c:spPr>
            <a:solidFill>
              <a:schemeClr val="accent5"/>
            </a:solidFill>
            <a:ln>
              <a:noFill/>
            </a:ln>
            <a:effectLst/>
          </c:spPr>
          <c:invertIfNegative val="0"/>
          <c:cat>
            <c:strRef>
              <c:f>Sheet1!$A$2:$A$6</c:f>
              <c:strCache>
                <c:ptCount val="4"/>
                <c:pt idx="0">
                  <c:v>Res 3.1</c:v>
                </c:pt>
                <c:pt idx="1">
                  <c:v>Res 3.3</c:v>
                </c:pt>
                <c:pt idx="2">
                  <c:v>Res 3.7</c:v>
                </c:pt>
                <c:pt idx="3">
                  <c:v>Res 3.8</c:v>
                </c:pt>
              </c:strCache>
            </c:strRef>
          </c:cat>
          <c:val>
            <c:numRef>
              <c:f>Sheet1!$E$2:$E$6</c:f>
              <c:numCache>
                <c:formatCode>General</c:formatCode>
                <c:ptCount val="5"/>
                <c:pt idx="0">
                  <c:v>54</c:v>
                </c:pt>
                <c:pt idx="1">
                  <c:v>0</c:v>
                </c:pt>
                <c:pt idx="2">
                  <c:v>8</c:v>
                </c:pt>
                <c:pt idx="3">
                  <c:v>15</c:v>
                </c:pt>
              </c:numCache>
            </c:numRef>
          </c:val>
          <c:extLst>
            <c:ext xmlns:c16="http://schemas.microsoft.com/office/drawing/2014/chart" uri="{C3380CC4-5D6E-409C-BE32-E72D297353CC}">
              <c16:uniqueId val="{00000003-751F-4964-8464-F4C670718B1D}"/>
            </c:ext>
          </c:extLst>
        </c:ser>
        <c:ser>
          <c:idx val="4"/>
          <c:order val="4"/>
          <c:tx>
            <c:strRef>
              <c:f>Sheet1!$F$1</c:f>
              <c:strCache>
                <c:ptCount val="1"/>
                <c:pt idx="0">
                  <c:v>Not Applicable</c:v>
                </c:pt>
              </c:strCache>
            </c:strRef>
          </c:tx>
          <c:spPr>
            <a:solidFill>
              <a:srgbClr val="7030A0"/>
            </a:solidFill>
            <a:ln>
              <a:noFill/>
            </a:ln>
            <a:effectLst/>
          </c:spPr>
          <c:invertIfNegative val="0"/>
          <c:cat>
            <c:strRef>
              <c:f>Sheet1!$A$2:$A$6</c:f>
              <c:strCache>
                <c:ptCount val="4"/>
                <c:pt idx="0">
                  <c:v>Res 3.1</c:v>
                </c:pt>
                <c:pt idx="1">
                  <c:v>Res 3.3</c:v>
                </c:pt>
                <c:pt idx="2">
                  <c:v>Res 3.7</c:v>
                </c:pt>
                <c:pt idx="3">
                  <c:v>Res 3.8</c:v>
                </c:pt>
              </c:strCache>
            </c:strRef>
          </c:cat>
          <c:val>
            <c:numRef>
              <c:f>Sheet1!$F$2:$F$6</c:f>
              <c:numCache>
                <c:formatCode>General</c:formatCode>
                <c:ptCount val="5"/>
                <c:pt idx="0">
                  <c:v>4</c:v>
                </c:pt>
                <c:pt idx="1">
                  <c:v>4</c:v>
                </c:pt>
                <c:pt idx="2">
                  <c:v>0</c:v>
                </c:pt>
                <c:pt idx="3">
                  <c:v>0</c:v>
                </c:pt>
              </c:numCache>
            </c:numRef>
          </c:val>
          <c:extLst>
            <c:ext xmlns:c16="http://schemas.microsoft.com/office/drawing/2014/chart" uri="{C3380CC4-5D6E-409C-BE32-E72D297353CC}">
              <c16:uniqueId val="{00000004-751F-4964-8464-F4C670718B1D}"/>
            </c:ext>
          </c:extLst>
        </c:ser>
        <c:dLbls>
          <c:showLegendKey val="0"/>
          <c:showVal val="0"/>
          <c:showCatName val="0"/>
          <c:showSerName val="0"/>
          <c:showPercent val="0"/>
          <c:showBubbleSize val="0"/>
        </c:dLbls>
        <c:gapWidth val="219"/>
        <c:overlap val="100"/>
        <c:axId val="1744225919"/>
        <c:axId val="1744229279"/>
      </c:barChart>
      <c:catAx>
        <c:axId val="17442259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744229279"/>
        <c:crosses val="autoZero"/>
        <c:auto val="1"/>
        <c:lblAlgn val="ctr"/>
        <c:lblOffset val="100"/>
        <c:noMultiLvlLbl val="0"/>
      </c:catAx>
      <c:valAx>
        <c:axId val="174422927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44225919"/>
        <c:crosses val="autoZero"/>
        <c:crossBetween val="between"/>
      </c:valAx>
      <c:spPr>
        <a:noFill/>
        <a:ln>
          <a:noFill/>
        </a:ln>
        <a:effectLst/>
      </c:spPr>
    </c:plotArea>
    <c:legend>
      <c:legendPos val="b"/>
      <c:layout>
        <c:manualLayout>
          <c:xMode val="edge"/>
          <c:yMode val="edge"/>
          <c:x val="3.8759624056623393E-2"/>
          <c:y val="0.92577793138325537"/>
          <c:w val="0.58526814597677046"/>
          <c:h val="7.4222068616744644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ZA" dirty="0"/>
              <a:t>Status of Implementation</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ZA"/>
        </a:p>
      </c:txPr>
    </c:title>
    <c:autoTitleDeleted val="0"/>
    <c:plotArea>
      <c:layout>
        <c:manualLayout>
          <c:layoutTarget val="inner"/>
          <c:xMode val="edge"/>
          <c:yMode val="edge"/>
          <c:x val="9.9255568342837733E-2"/>
          <c:y val="8.1749901153080326E-2"/>
          <c:w val="0.91351008858267713"/>
          <c:h val="0.76748654235442038"/>
        </c:manualLayout>
      </c:layout>
      <c:barChart>
        <c:barDir val="col"/>
        <c:grouping val="percentStacked"/>
        <c:varyColors val="0"/>
        <c:ser>
          <c:idx val="0"/>
          <c:order val="0"/>
          <c:tx>
            <c:strRef>
              <c:f>Sheet1!$B$1</c:f>
              <c:strCache>
                <c:ptCount val="1"/>
                <c:pt idx="0">
                  <c:v>Not yet started</c:v>
                </c:pt>
              </c:strCache>
            </c:strRef>
          </c:tx>
          <c:spPr>
            <a:solidFill>
              <a:srgbClr val="E32F40"/>
            </a:solidFill>
            <a:ln>
              <a:noFill/>
            </a:ln>
            <a:effectLst/>
          </c:spPr>
          <c:invertIfNegative val="0"/>
          <c:cat>
            <c:strRef>
              <c:f>Sheet1!$A$2:$A$4</c:f>
              <c:strCache>
                <c:ptCount val="3"/>
                <c:pt idx="0">
                  <c:v>Res 3.10</c:v>
                </c:pt>
                <c:pt idx="1">
                  <c:v>Res 3.11</c:v>
                </c:pt>
                <c:pt idx="2">
                  <c:v>Res 3.5</c:v>
                </c:pt>
              </c:strCache>
            </c:strRef>
          </c:cat>
          <c:val>
            <c:numRef>
              <c:f>Sheet1!$B$2:$B$4</c:f>
              <c:numCache>
                <c:formatCode>General</c:formatCode>
                <c:ptCount val="3"/>
                <c:pt idx="0">
                  <c:v>19</c:v>
                </c:pt>
                <c:pt idx="1">
                  <c:v>4</c:v>
                </c:pt>
                <c:pt idx="2">
                  <c:v>0</c:v>
                </c:pt>
              </c:numCache>
            </c:numRef>
          </c:val>
          <c:extLst>
            <c:ext xmlns:c16="http://schemas.microsoft.com/office/drawing/2014/chart" uri="{C3380CC4-5D6E-409C-BE32-E72D297353CC}">
              <c16:uniqueId val="{00000000-F7EA-48CC-B440-8B767791D109}"/>
            </c:ext>
          </c:extLst>
        </c:ser>
        <c:ser>
          <c:idx val="1"/>
          <c:order val="1"/>
          <c:tx>
            <c:strRef>
              <c:f>Sheet1!$C$1</c:f>
              <c:strCache>
                <c:ptCount val="1"/>
                <c:pt idx="0">
                  <c:v>Less than 50%</c:v>
                </c:pt>
              </c:strCache>
            </c:strRef>
          </c:tx>
          <c:spPr>
            <a:solidFill>
              <a:srgbClr val="FFC100"/>
            </a:solidFill>
            <a:ln>
              <a:noFill/>
            </a:ln>
            <a:effectLst/>
          </c:spPr>
          <c:invertIfNegative val="0"/>
          <c:cat>
            <c:strRef>
              <c:f>Sheet1!$A$2:$A$4</c:f>
              <c:strCache>
                <c:ptCount val="3"/>
                <c:pt idx="0">
                  <c:v>Res 3.10</c:v>
                </c:pt>
                <c:pt idx="1">
                  <c:v>Res 3.11</c:v>
                </c:pt>
                <c:pt idx="2">
                  <c:v>Res 3.5</c:v>
                </c:pt>
              </c:strCache>
            </c:strRef>
          </c:cat>
          <c:val>
            <c:numRef>
              <c:f>Sheet1!$C$2:$C$4</c:f>
              <c:numCache>
                <c:formatCode>General</c:formatCode>
                <c:ptCount val="3"/>
                <c:pt idx="0">
                  <c:v>62</c:v>
                </c:pt>
                <c:pt idx="1">
                  <c:v>23</c:v>
                </c:pt>
                <c:pt idx="2">
                  <c:v>96</c:v>
                </c:pt>
              </c:numCache>
            </c:numRef>
          </c:val>
          <c:extLst>
            <c:ext xmlns:c16="http://schemas.microsoft.com/office/drawing/2014/chart" uri="{C3380CC4-5D6E-409C-BE32-E72D297353CC}">
              <c16:uniqueId val="{00000001-F7EA-48CC-B440-8B767791D109}"/>
            </c:ext>
          </c:extLst>
        </c:ser>
        <c:ser>
          <c:idx val="2"/>
          <c:order val="2"/>
          <c:tx>
            <c:strRef>
              <c:f>Sheet1!$D$1</c:f>
              <c:strCache>
                <c:ptCount val="1"/>
                <c:pt idx="0">
                  <c:v>More than 50%</c:v>
                </c:pt>
              </c:strCache>
            </c:strRef>
          </c:tx>
          <c:spPr>
            <a:solidFill>
              <a:srgbClr val="92D050"/>
            </a:solidFill>
            <a:ln>
              <a:noFill/>
            </a:ln>
            <a:effectLst/>
          </c:spPr>
          <c:invertIfNegative val="0"/>
          <c:cat>
            <c:strRef>
              <c:f>Sheet1!$A$2:$A$4</c:f>
              <c:strCache>
                <c:ptCount val="3"/>
                <c:pt idx="0">
                  <c:v>Res 3.10</c:v>
                </c:pt>
                <c:pt idx="1">
                  <c:v>Res 3.11</c:v>
                </c:pt>
                <c:pt idx="2">
                  <c:v>Res 3.5</c:v>
                </c:pt>
              </c:strCache>
            </c:strRef>
          </c:cat>
          <c:val>
            <c:numRef>
              <c:f>Sheet1!$D$2:$D$4</c:f>
              <c:numCache>
                <c:formatCode>General</c:formatCode>
                <c:ptCount val="3"/>
                <c:pt idx="0">
                  <c:v>8</c:v>
                </c:pt>
                <c:pt idx="1">
                  <c:v>0</c:v>
                </c:pt>
                <c:pt idx="2">
                  <c:v>4</c:v>
                </c:pt>
              </c:numCache>
            </c:numRef>
          </c:val>
          <c:extLst>
            <c:ext xmlns:c16="http://schemas.microsoft.com/office/drawing/2014/chart" uri="{C3380CC4-5D6E-409C-BE32-E72D297353CC}">
              <c16:uniqueId val="{00000002-F7EA-48CC-B440-8B767791D109}"/>
            </c:ext>
          </c:extLst>
        </c:ser>
        <c:ser>
          <c:idx val="3"/>
          <c:order val="3"/>
          <c:tx>
            <c:strRef>
              <c:f>Sheet1!$E$1</c:f>
              <c:strCache>
                <c:ptCount val="1"/>
                <c:pt idx="0">
                  <c:v>Achieved</c:v>
                </c:pt>
              </c:strCache>
            </c:strRef>
          </c:tx>
          <c:spPr>
            <a:solidFill>
              <a:schemeClr val="accent5"/>
            </a:solidFill>
            <a:ln>
              <a:noFill/>
            </a:ln>
            <a:effectLst/>
          </c:spPr>
          <c:invertIfNegative val="0"/>
          <c:cat>
            <c:strRef>
              <c:f>Sheet1!$A$2:$A$4</c:f>
              <c:strCache>
                <c:ptCount val="3"/>
                <c:pt idx="0">
                  <c:v>Res 3.10</c:v>
                </c:pt>
                <c:pt idx="1">
                  <c:v>Res 3.11</c:v>
                </c:pt>
                <c:pt idx="2">
                  <c:v>Res 3.5</c:v>
                </c:pt>
              </c:strCache>
            </c:strRef>
          </c:cat>
          <c:val>
            <c:numRef>
              <c:f>Sheet1!$E$2:$E$4</c:f>
              <c:numCache>
                <c:formatCode>General</c:formatCode>
                <c:ptCount val="3"/>
                <c:pt idx="0">
                  <c:v>12</c:v>
                </c:pt>
                <c:pt idx="1">
                  <c:v>73</c:v>
                </c:pt>
                <c:pt idx="2">
                  <c:v>0</c:v>
                </c:pt>
              </c:numCache>
            </c:numRef>
          </c:val>
          <c:extLst>
            <c:ext xmlns:c16="http://schemas.microsoft.com/office/drawing/2014/chart" uri="{C3380CC4-5D6E-409C-BE32-E72D297353CC}">
              <c16:uniqueId val="{00000003-F7EA-48CC-B440-8B767791D109}"/>
            </c:ext>
          </c:extLst>
        </c:ser>
        <c:ser>
          <c:idx val="4"/>
          <c:order val="4"/>
          <c:tx>
            <c:strRef>
              <c:f>Sheet1!$F$1</c:f>
              <c:strCache>
                <c:ptCount val="1"/>
                <c:pt idx="0">
                  <c:v>Not Applicable</c:v>
                </c:pt>
              </c:strCache>
            </c:strRef>
          </c:tx>
          <c:spPr>
            <a:solidFill>
              <a:srgbClr val="7030A0"/>
            </a:solidFill>
            <a:ln>
              <a:noFill/>
            </a:ln>
            <a:effectLst/>
          </c:spPr>
          <c:invertIfNegative val="0"/>
          <c:cat>
            <c:strRef>
              <c:f>Sheet1!$A$2:$A$4</c:f>
              <c:strCache>
                <c:ptCount val="3"/>
                <c:pt idx="0">
                  <c:v>Res 3.10</c:v>
                </c:pt>
                <c:pt idx="1">
                  <c:v>Res 3.11</c:v>
                </c:pt>
                <c:pt idx="2">
                  <c:v>Res 3.5</c:v>
                </c:pt>
              </c:strCache>
            </c:strRef>
          </c:cat>
          <c:val>
            <c:numRef>
              <c:f>Sheet1!$F$2:$F$4</c:f>
              <c:numCache>
                <c:formatCode>General</c:formatCode>
                <c:ptCount val="3"/>
                <c:pt idx="0">
                  <c:v>0</c:v>
                </c:pt>
                <c:pt idx="1">
                  <c:v>0</c:v>
                </c:pt>
                <c:pt idx="2">
                  <c:v>0</c:v>
                </c:pt>
              </c:numCache>
            </c:numRef>
          </c:val>
          <c:extLst>
            <c:ext xmlns:c16="http://schemas.microsoft.com/office/drawing/2014/chart" uri="{C3380CC4-5D6E-409C-BE32-E72D297353CC}">
              <c16:uniqueId val="{00000004-F7EA-48CC-B440-8B767791D109}"/>
            </c:ext>
          </c:extLst>
        </c:ser>
        <c:dLbls>
          <c:showLegendKey val="0"/>
          <c:showVal val="0"/>
          <c:showCatName val="0"/>
          <c:showSerName val="0"/>
          <c:showPercent val="0"/>
          <c:showBubbleSize val="0"/>
        </c:dLbls>
        <c:gapWidth val="219"/>
        <c:overlap val="100"/>
        <c:axId val="1744225919"/>
        <c:axId val="1744229279"/>
      </c:barChart>
      <c:catAx>
        <c:axId val="17442259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744229279"/>
        <c:crosses val="autoZero"/>
        <c:auto val="1"/>
        <c:lblAlgn val="ctr"/>
        <c:lblOffset val="100"/>
        <c:noMultiLvlLbl val="0"/>
      </c:catAx>
      <c:valAx>
        <c:axId val="174422927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44225919"/>
        <c:crosses val="autoZero"/>
        <c:crossBetween val="between"/>
      </c:valAx>
      <c:spPr>
        <a:noFill/>
        <a:ln>
          <a:noFill/>
        </a:ln>
        <a:effectLst/>
      </c:spPr>
    </c:plotArea>
    <c:legend>
      <c:legendPos val="b"/>
      <c:layout>
        <c:manualLayout>
          <c:xMode val="edge"/>
          <c:yMode val="edge"/>
          <c:x val="0.24305390749664624"/>
          <c:y val="0.92577795184704248"/>
          <c:w val="0.58526814597677046"/>
          <c:h val="7.4222068616744644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ZA" dirty="0"/>
              <a:t>Status of Implementation</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ZA"/>
        </a:p>
      </c:txPr>
    </c:title>
    <c:autoTitleDeleted val="0"/>
    <c:plotArea>
      <c:layout>
        <c:manualLayout>
          <c:layoutTarget val="inner"/>
          <c:xMode val="edge"/>
          <c:yMode val="edge"/>
          <c:x val="9.9255568342837733E-2"/>
          <c:y val="8.1749901153080326E-2"/>
          <c:w val="0.91351008858267713"/>
          <c:h val="0.76748654235442038"/>
        </c:manualLayout>
      </c:layout>
      <c:barChart>
        <c:barDir val="col"/>
        <c:grouping val="percentStacked"/>
        <c:varyColors val="0"/>
        <c:ser>
          <c:idx val="0"/>
          <c:order val="0"/>
          <c:tx>
            <c:strRef>
              <c:f>Sheet1!$B$1</c:f>
              <c:strCache>
                <c:ptCount val="1"/>
                <c:pt idx="0">
                  <c:v>Not yet started</c:v>
                </c:pt>
              </c:strCache>
            </c:strRef>
          </c:tx>
          <c:spPr>
            <a:solidFill>
              <a:srgbClr val="E32F40"/>
            </a:solidFill>
            <a:ln>
              <a:noFill/>
            </a:ln>
            <a:effectLst/>
          </c:spPr>
          <c:invertIfNegative val="0"/>
          <c:cat>
            <c:strRef>
              <c:f>Sheet1!$A$2:$A$5</c:f>
              <c:strCache>
                <c:ptCount val="4"/>
                <c:pt idx="0">
                  <c:v>Res 3.6</c:v>
                </c:pt>
                <c:pt idx="1">
                  <c:v>Res 3.9</c:v>
                </c:pt>
                <c:pt idx="2">
                  <c:v>Res 3.12</c:v>
                </c:pt>
                <c:pt idx="3">
                  <c:v>Res 3.13</c:v>
                </c:pt>
              </c:strCache>
            </c:strRef>
          </c:cat>
          <c:val>
            <c:numRef>
              <c:f>Sheet1!$B$2:$B$5</c:f>
              <c:numCache>
                <c:formatCode>General</c:formatCode>
                <c:ptCount val="4"/>
                <c:pt idx="0">
                  <c:v>0</c:v>
                </c:pt>
                <c:pt idx="1">
                  <c:v>0</c:v>
                </c:pt>
                <c:pt idx="2">
                  <c:v>0</c:v>
                </c:pt>
                <c:pt idx="3">
                  <c:v>0</c:v>
                </c:pt>
              </c:numCache>
            </c:numRef>
          </c:val>
          <c:extLst>
            <c:ext xmlns:c16="http://schemas.microsoft.com/office/drawing/2014/chart" uri="{C3380CC4-5D6E-409C-BE32-E72D297353CC}">
              <c16:uniqueId val="{00000000-77ED-4153-995D-85C2D69D4AA0}"/>
            </c:ext>
          </c:extLst>
        </c:ser>
        <c:ser>
          <c:idx val="1"/>
          <c:order val="1"/>
          <c:tx>
            <c:strRef>
              <c:f>Sheet1!$C$1</c:f>
              <c:strCache>
                <c:ptCount val="1"/>
                <c:pt idx="0">
                  <c:v>Less than 50%</c:v>
                </c:pt>
              </c:strCache>
            </c:strRef>
          </c:tx>
          <c:spPr>
            <a:solidFill>
              <a:srgbClr val="FFC100"/>
            </a:solidFill>
            <a:ln>
              <a:noFill/>
            </a:ln>
            <a:effectLst/>
          </c:spPr>
          <c:invertIfNegative val="0"/>
          <c:cat>
            <c:strRef>
              <c:f>Sheet1!$A$2:$A$5</c:f>
              <c:strCache>
                <c:ptCount val="4"/>
                <c:pt idx="0">
                  <c:v>Res 3.6</c:v>
                </c:pt>
                <c:pt idx="1">
                  <c:v>Res 3.9</c:v>
                </c:pt>
                <c:pt idx="2">
                  <c:v>Res 3.12</c:v>
                </c:pt>
                <c:pt idx="3">
                  <c:v>Res 3.13</c:v>
                </c:pt>
              </c:strCache>
            </c:strRef>
          </c:cat>
          <c:val>
            <c:numRef>
              <c:f>Sheet1!$C$2:$C$5</c:f>
              <c:numCache>
                <c:formatCode>General</c:formatCode>
                <c:ptCount val="4"/>
                <c:pt idx="0">
                  <c:v>100</c:v>
                </c:pt>
                <c:pt idx="1">
                  <c:v>92</c:v>
                </c:pt>
                <c:pt idx="2">
                  <c:v>96</c:v>
                </c:pt>
                <c:pt idx="3">
                  <c:v>88</c:v>
                </c:pt>
              </c:numCache>
            </c:numRef>
          </c:val>
          <c:extLst>
            <c:ext xmlns:c16="http://schemas.microsoft.com/office/drawing/2014/chart" uri="{C3380CC4-5D6E-409C-BE32-E72D297353CC}">
              <c16:uniqueId val="{00000001-77ED-4153-995D-85C2D69D4AA0}"/>
            </c:ext>
          </c:extLst>
        </c:ser>
        <c:ser>
          <c:idx val="2"/>
          <c:order val="2"/>
          <c:tx>
            <c:strRef>
              <c:f>Sheet1!$D$1</c:f>
              <c:strCache>
                <c:ptCount val="1"/>
                <c:pt idx="0">
                  <c:v>More than 50%</c:v>
                </c:pt>
              </c:strCache>
            </c:strRef>
          </c:tx>
          <c:spPr>
            <a:solidFill>
              <a:srgbClr val="92D050"/>
            </a:solidFill>
            <a:ln>
              <a:noFill/>
            </a:ln>
            <a:effectLst/>
          </c:spPr>
          <c:invertIfNegative val="0"/>
          <c:cat>
            <c:strRef>
              <c:f>Sheet1!$A$2:$A$5</c:f>
              <c:strCache>
                <c:ptCount val="4"/>
                <c:pt idx="0">
                  <c:v>Res 3.6</c:v>
                </c:pt>
                <c:pt idx="1">
                  <c:v>Res 3.9</c:v>
                </c:pt>
                <c:pt idx="2">
                  <c:v>Res 3.12</c:v>
                </c:pt>
                <c:pt idx="3">
                  <c:v>Res 3.13</c:v>
                </c:pt>
              </c:strCache>
            </c:strRef>
          </c:cat>
          <c:val>
            <c:numRef>
              <c:f>Sheet1!$D$2:$D$5</c:f>
              <c:numCache>
                <c:formatCode>General</c:formatCode>
                <c:ptCount val="4"/>
                <c:pt idx="0">
                  <c:v>0</c:v>
                </c:pt>
                <c:pt idx="1">
                  <c:v>0</c:v>
                </c:pt>
                <c:pt idx="2">
                  <c:v>0</c:v>
                </c:pt>
                <c:pt idx="3">
                  <c:v>0</c:v>
                </c:pt>
              </c:numCache>
            </c:numRef>
          </c:val>
          <c:extLst>
            <c:ext xmlns:c16="http://schemas.microsoft.com/office/drawing/2014/chart" uri="{C3380CC4-5D6E-409C-BE32-E72D297353CC}">
              <c16:uniqueId val="{00000002-77ED-4153-995D-85C2D69D4AA0}"/>
            </c:ext>
          </c:extLst>
        </c:ser>
        <c:ser>
          <c:idx val="3"/>
          <c:order val="3"/>
          <c:tx>
            <c:strRef>
              <c:f>Sheet1!$E$1</c:f>
              <c:strCache>
                <c:ptCount val="1"/>
                <c:pt idx="0">
                  <c:v>Achieved</c:v>
                </c:pt>
              </c:strCache>
            </c:strRef>
          </c:tx>
          <c:spPr>
            <a:solidFill>
              <a:schemeClr val="accent5"/>
            </a:solidFill>
            <a:ln>
              <a:noFill/>
            </a:ln>
            <a:effectLst/>
          </c:spPr>
          <c:invertIfNegative val="0"/>
          <c:cat>
            <c:strRef>
              <c:f>Sheet1!$A$2:$A$5</c:f>
              <c:strCache>
                <c:ptCount val="4"/>
                <c:pt idx="0">
                  <c:v>Res 3.6</c:v>
                </c:pt>
                <c:pt idx="1">
                  <c:v>Res 3.9</c:v>
                </c:pt>
                <c:pt idx="2">
                  <c:v>Res 3.12</c:v>
                </c:pt>
                <c:pt idx="3">
                  <c:v>Res 3.13</c:v>
                </c:pt>
              </c:strCache>
            </c:strRef>
          </c:cat>
          <c:val>
            <c:numRef>
              <c:f>Sheet1!$E$2:$E$5</c:f>
              <c:numCache>
                <c:formatCode>General</c:formatCode>
                <c:ptCount val="4"/>
                <c:pt idx="0">
                  <c:v>0</c:v>
                </c:pt>
                <c:pt idx="1">
                  <c:v>8</c:v>
                </c:pt>
                <c:pt idx="2">
                  <c:v>4</c:v>
                </c:pt>
                <c:pt idx="3">
                  <c:v>12</c:v>
                </c:pt>
              </c:numCache>
            </c:numRef>
          </c:val>
          <c:extLst>
            <c:ext xmlns:c16="http://schemas.microsoft.com/office/drawing/2014/chart" uri="{C3380CC4-5D6E-409C-BE32-E72D297353CC}">
              <c16:uniqueId val="{00000003-77ED-4153-995D-85C2D69D4AA0}"/>
            </c:ext>
          </c:extLst>
        </c:ser>
        <c:ser>
          <c:idx val="4"/>
          <c:order val="4"/>
          <c:tx>
            <c:strRef>
              <c:f>Sheet1!$F$1</c:f>
              <c:strCache>
                <c:ptCount val="1"/>
                <c:pt idx="0">
                  <c:v>Not Applicable</c:v>
                </c:pt>
              </c:strCache>
            </c:strRef>
          </c:tx>
          <c:spPr>
            <a:solidFill>
              <a:srgbClr val="7030A0"/>
            </a:solidFill>
            <a:ln>
              <a:noFill/>
            </a:ln>
            <a:effectLst/>
          </c:spPr>
          <c:invertIfNegative val="0"/>
          <c:cat>
            <c:strRef>
              <c:f>Sheet1!$A$2:$A$5</c:f>
              <c:strCache>
                <c:ptCount val="4"/>
                <c:pt idx="0">
                  <c:v>Res 3.6</c:v>
                </c:pt>
                <c:pt idx="1">
                  <c:v>Res 3.9</c:v>
                </c:pt>
                <c:pt idx="2">
                  <c:v>Res 3.12</c:v>
                </c:pt>
                <c:pt idx="3">
                  <c:v>Res 3.13</c:v>
                </c:pt>
              </c:strCache>
            </c:strRef>
          </c:cat>
          <c:val>
            <c:numRef>
              <c:f>Sheet1!$F$2:$F$5</c:f>
              <c:numCache>
                <c:formatCode>General</c:formatCode>
                <c:ptCount val="4"/>
                <c:pt idx="0">
                  <c:v>0</c:v>
                </c:pt>
                <c:pt idx="1">
                  <c:v>0</c:v>
                </c:pt>
                <c:pt idx="2">
                  <c:v>0</c:v>
                </c:pt>
                <c:pt idx="3">
                  <c:v>0</c:v>
                </c:pt>
              </c:numCache>
            </c:numRef>
          </c:val>
          <c:extLst>
            <c:ext xmlns:c16="http://schemas.microsoft.com/office/drawing/2014/chart" uri="{C3380CC4-5D6E-409C-BE32-E72D297353CC}">
              <c16:uniqueId val="{00000004-77ED-4153-995D-85C2D69D4AA0}"/>
            </c:ext>
          </c:extLst>
        </c:ser>
        <c:dLbls>
          <c:showLegendKey val="0"/>
          <c:showVal val="0"/>
          <c:showCatName val="0"/>
          <c:showSerName val="0"/>
          <c:showPercent val="0"/>
          <c:showBubbleSize val="0"/>
        </c:dLbls>
        <c:gapWidth val="219"/>
        <c:overlap val="100"/>
        <c:axId val="1744225919"/>
        <c:axId val="1744229279"/>
      </c:barChart>
      <c:catAx>
        <c:axId val="17442259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744229279"/>
        <c:crosses val="autoZero"/>
        <c:auto val="1"/>
        <c:lblAlgn val="ctr"/>
        <c:lblOffset val="100"/>
        <c:noMultiLvlLbl val="0"/>
      </c:catAx>
      <c:valAx>
        <c:axId val="174422927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44225919"/>
        <c:crosses val="autoZero"/>
        <c:crossBetween val="between"/>
      </c:valAx>
      <c:spPr>
        <a:noFill/>
        <a:ln>
          <a:noFill/>
        </a:ln>
        <a:effectLst/>
      </c:spPr>
    </c:plotArea>
    <c:legend>
      <c:legendPos val="b"/>
      <c:layout>
        <c:manualLayout>
          <c:xMode val="edge"/>
          <c:yMode val="edge"/>
          <c:x val="0.24305390749664624"/>
          <c:y val="0.92577795184704248"/>
          <c:w val="0.58526814597677046"/>
          <c:h val="7.4222068616744644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ZA" dirty="0"/>
              <a:t>Status of Implementation</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ZA"/>
        </a:p>
      </c:txPr>
    </c:title>
    <c:autoTitleDeleted val="0"/>
    <c:plotArea>
      <c:layout>
        <c:manualLayout>
          <c:layoutTarget val="inner"/>
          <c:xMode val="edge"/>
          <c:yMode val="edge"/>
          <c:x val="9.9255568342837733E-2"/>
          <c:y val="7.2271045997264194E-2"/>
          <c:w val="0.91351008858267713"/>
          <c:h val="0.76748654235442038"/>
        </c:manualLayout>
      </c:layout>
      <c:barChart>
        <c:barDir val="col"/>
        <c:grouping val="percentStacked"/>
        <c:varyColors val="0"/>
        <c:ser>
          <c:idx val="0"/>
          <c:order val="0"/>
          <c:tx>
            <c:strRef>
              <c:f>Sheet1!$B$1</c:f>
              <c:strCache>
                <c:ptCount val="1"/>
                <c:pt idx="0">
                  <c:v>Not yet started</c:v>
                </c:pt>
              </c:strCache>
            </c:strRef>
          </c:tx>
          <c:spPr>
            <a:solidFill>
              <a:srgbClr val="E32F40"/>
            </a:solidFill>
            <a:ln>
              <a:noFill/>
            </a:ln>
            <a:effectLst/>
          </c:spPr>
          <c:invertIfNegative val="0"/>
          <c:cat>
            <c:strRef>
              <c:f>Sheet1!$A$2:$A$4</c:f>
              <c:strCache>
                <c:ptCount val="3"/>
                <c:pt idx="0">
                  <c:v>Res 3.14</c:v>
                </c:pt>
                <c:pt idx="1">
                  <c:v>Res 3.17</c:v>
                </c:pt>
                <c:pt idx="2">
                  <c:v>Res 3.18</c:v>
                </c:pt>
              </c:strCache>
            </c:strRef>
          </c:cat>
          <c:val>
            <c:numRef>
              <c:f>Sheet1!$B$2:$B$4</c:f>
              <c:numCache>
                <c:formatCode>General</c:formatCode>
                <c:ptCount val="3"/>
                <c:pt idx="0">
                  <c:v>0</c:v>
                </c:pt>
                <c:pt idx="1">
                  <c:v>0</c:v>
                </c:pt>
                <c:pt idx="2">
                  <c:v>8</c:v>
                </c:pt>
              </c:numCache>
            </c:numRef>
          </c:val>
          <c:extLst>
            <c:ext xmlns:c16="http://schemas.microsoft.com/office/drawing/2014/chart" uri="{C3380CC4-5D6E-409C-BE32-E72D297353CC}">
              <c16:uniqueId val="{00000000-77ED-4153-995D-85C2D69D4AA0}"/>
            </c:ext>
          </c:extLst>
        </c:ser>
        <c:ser>
          <c:idx val="1"/>
          <c:order val="1"/>
          <c:tx>
            <c:strRef>
              <c:f>Sheet1!$C$1</c:f>
              <c:strCache>
                <c:ptCount val="1"/>
                <c:pt idx="0">
                  <c:v>Less than 50%</c:v>
                </c:pt>
              </c:strCache>
            </c:strRef>
          </c:tx>
          <c:spPr>
            <a:solidFill>
              <a:srgbClr val="FFC100"/>
            </a:solidFill>
            <a:ln>
              <a:noFill/>
            </a:ln>
            <a:effectLst/>
          </c:spPr>
          <c:invertIfNegative val="0"/>
          <c:cat>
            <c:strRef>
              <c:f>Sheet1!$A$2:$A$4</c:f>
              <c:strCache>
                <c:ptCount val="3"/>
                <c:pt idx="0">
                  <c:v>Res 3.14</c:v>
                </c:pt>
                <c:pt idx="1">
                  <c:v>Res 3.17</c:v>
                </c:pt>
                <c:pt idx="2">
                  <c:v>Res 3.18</c:v>
                </c:pt>
              </c:strCache>
            </c:strRef>
          </c:cat>
          <c:val>
            <c:numRef>
              <c:f>Sheet1!$C$2:$C$4</c:f>
              <c:numCache>
                <c:formatCode>General</c:formatCode>
                <c:ptCount val="3"/>
                <c:pt idx="0">
                  <c:v>100</c:v>
                </c:pt>
                <c:pt idx="1">
                  <c:v>100</c:v>
                </c:pt>
                <c:pt idx="2">
                  <c:v>92</c:v>
                </c:pt>
              </c:numCache>
            </c:numRef>
          </c:val>
          <c:extLst>
            <c:ext xmlns:c16="http://schemas.microsoft.com/office/drawing/2014/chart" uri="{C3380CC4-5D6E-409C-BE32-E72D297353CC}">
              <c16:uniqueId val="{00000001-77ED-4153-995D-85C2D69D4AA0}"/>
            </c:ext>
          </c:extLst>
        </c:ser>
        <c:ser>
          <c:idx val="2"/>
          <c:order val="2"/>
          <c:tx>
            <c:strRef>
              <c:f>Sheet1!$D$1</c:f>
              <c:strCache>
                <c:ptCount val="1"/>
                <c:pt idx="0">
                  <c:v>More than 50%</c:v>
                </c:pt>
              </c:strCache>
            </c:strRef>
          </c:tx>
          <c:spPr>
            <a:solidFill>
              <a:srgbClr val="92D050"/>
            </a:solidFill>
            <a:ln>
              <a:noFill/>
            </a:ln>
            <a:effectLst/>
          </c:spPr>
          <c:invertIfNegative val="0"/>
          <c:cat>
            <c:strRef>
              <c:f>Sheet1!$A$2:$A$4</c:f>
              <c:strCache>
                <c:ptCount val="3"/>
                <c:pt idx="0">
                  <c:v>Res 3.14</c:v>
                </c:pt>
                <c:pt idx="1">
                  <c:v>Res 3.17</c:v>
                </c:pt>
                <c:pt idx="2">
                  <c:v>Res 3.18</c:v>
                </c:pt>
              </c:strCache>
            </c:strRef>
          </c:cat>
          <c:val>
            <c:numRef>
              <c:f>Sheet1!$D$2:$D$4</c:f>
              <c:numCache>
                <c:formatCode>General</c:formatCode>
                <c:ptCount val="3"/>
                <c:pt idx="0">
                  <c:v>0</c:v>
                </c:pt>
                <c:pt idx="1">
                  <c:v>0</c:v>
                </c:pt>
                <c:pt idx="2">
                  <c:v>0</c:v>
                </c:pt>
              </c:numCache>
            </c:numRef>
          </c:val>
          <c:extLst>
            <c:ext xmlns:c16="http://schemas.microsoft.com/office/drawing/2014/chart" uri="{C3380CC4-5D6E-409C-BE32-E72D297353CC}">
              <c16:uniqueId val="{00000002-77ED-4153-995D-85C2D69D4AA0}"/>
            </c:ext>
          </c:extLst>
        </c:ser>
        <c:ser>
          <c:idx val="3"/>
          <c:order val="3"/>
          <c:tx>
            <c:strRef>
              <c:f>Sheet1!$E$1</c:f>
              <c:strCache>
                <c:ptCount val="1"/>
                <c:pt idx="0">
                  <c:v>Achieved</c:v>
                </c:pt>
              </c:strCache>
            </c:strRef>
          </c:tx>
          <c:spPr>
            <a:solidFill>
              <a:schemeClr val="accent5"/>
            </a:solidFill>
            <a:ln>
              <a:noFill/>
            </a:ln>
            <a:effectLst/>
          </c:spPr>
          <c:invertIfNegative val="0"/>
          <c:cat>
            <c:strRef>
              <c:f>Sheet1!$A$2:$A$4</c:f>
              <c:strCache>
                <c:ptCount val="3"/>
                <c:pt idx="0">
                  <c:v>Res 3.14</c:v>
                </c:pt>
                <c:pt idx="1">
                  <c:v>Res 3.17</c:v>
                </c:pt>
                <c:pt idx="2">
                  <c:v>Res 3.18</c:v>
                </c:pt>
              </c:strCache>
            </c:strRef>
          </c:cat>
          <c:val>
            <c:numRef>
              <c:f>Sheet1!$E$2:$E$4</c:f>
              <c:numCache>
                <c:formatCode>General</c:formatCode>
                <c:ptCount val="3"/>
                <c:pt idx="0">
                  <c:v>0</c:v>
                </c:pt>
                <c:pt idx="1">
                  <c:v>0</c:v>
                </c:pt>
                <c:pt idx="2">
                  <c:v>0</c:v>
                </c:pt>
              </c:numCache>
            </c:numRef>
          </c:val>
          <c:extLst>
            <c:ext xmlns:c16="http://schemas.microsoft.com/office/drawing/2014/chart" uri="{C3380CC4-5D6E-409C-BE32-E72D297353CC}">
              <c16:uniqueId val="{00000003-77ED-4153-995D-85C2D69D4AA0}"/>
            </c:ext>
          </c:extLst>
        </c:ser>
        <c:ser>
          <c:idx val="4"/>
          <c:order val="4"/>
          <c:tx>
            <c:strRef>
              <c:f>Sheet1!$F$1</c:f>
              <c:strCache>
                <c:ptCount val="1"/>
                <c:pt idx="0">
                  <c:v>Not Applicable</c:v>
                </c:pt>
              </c:strCache>
            </c:strRef>
          </c:tx>
          <c:spPr>
            <a:solidFill>
              <a:srgbClr val="7030A0"/>
            </a:solidFill>
            <a:ln>
              <a:noFill/>
            </a:ln>
            <a:effectLst/>
          </c:spPr>
          <c:invertIfNegative val="0"/>
          <c:cat>
            <c:strRef>
              <c:f>Sheet1!$A$2:$A$4</c:f>
              <c:strCache>
                <c:ptCount val="3"/>
                <c:pt idx="0">
                  <c:v>Res 3.14</c:v>
                </c:pt>
                <c:pt idx="1">
                  <c:v>Res 3.17</c:v>
                </c:pt>
                <c:pt idx="2">
                  <c:v>Res 3.18</c:v>
                </c:pt>
              </c:strCache>
            </c:strRef>
          </c:cat>
          <c:val>
            <c:numRef>
              <c:f>Sheet1!$F$2:$F$4</c:f>
              <c:numCache>
                <c:formatCode>General</c:formatCode>
                <c:ptCount val="3"/>
                <c:pt idx="0">
                  <c:v>0</c:v>
                </c:pt>
                <c:pt idx="1">
                  <c:v>0</c:v>
                </c:pt>
                <c:pt idx="2">
                  <c:v>0</c:v>
                </c:pt>
              </c:numCache>
            </c:numRef>
          </c:val>
          <c:extLst>
            <c:ext xmlns:c16="http://schemas.microsoft.com/office/drawing/2014/chart" uri="{C3380CC4-5D6E-409C-BE32-E72D297353CC}">
              <c16:uniqueId val="{00000004-77ED-4153-995D-85C2D69D4AA0}"/>
            </c:ext>
          </c:extLst>
        </c:ser>
        <c:dLbls>
          <c:showLegendKey val="0"/>
          <c:showVal val="0"/>
          <c:showCatName val="0"/>
          <c:showSerName val="0"/>
          <c:showPercent val="0"/>
          <c:showBubbleSize val="0"/>
        </c:dLbls>
        <c:gapWidth val="219"/>
        <c:overlap val="100"/>
        <c:axId val="1744225919"/>
        <c:axId val="1744229279"/>
      </c:barChart>
      <c:catAx>
        <c:axId val="17442259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744229279"/>
        <c:crosses val="autoZero"/>
        <c:auto val="1"/>
        <c:lblAlgn val="ctr"/>
        <c:lblOffset val="100"/>
        <c:noMultiLvlLbl val="0"/>
      </c:catAx>
      <c:valAx>
        <c:axId val="174422927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44225919"/>
        <c:crosses val="autoZero"/>
        <c:crossBetween val="between"/>
      </c:valAx>
      <c:spPr>
        <a:noFill/>
        <a:ln>
          <a:noFill/>
        </a:ln>
        <a:effectLst/>
      </c:spPr>
    </c:plotArea>
    <c:legend>
      <c:legendPos val="b"/>
      <c:layout>
        <c:manualLayout>
          <c:xMode val="edge"/>
          <c:yMode val="edge"/>
          <c:x val="0.24305390749664624"/>
          <c:y val="0.92577795184704248"/>
          <c:w val="0.58526814597677046"/>
          <c:h val="7.4222068616744644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ZA" dirty="0"/>
              <a:t>Status of Implementation</a:t>
            </a:r>
            <a:r>
              <a:rPr lang="en-ZA" baseline="0" dirty="0"/>
              <a:t> </a:t>
            </a:r>
            <a:endParaRPr lang="en-ZA"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ZA"/>
        </a:p>
      </c:txPr>
    </c:title>
    <c:autoTitleDeleted val="0"/>
    <c:plotArea>
      <c:layout/>
      <c:barChart>
        <c:barDir val="col"/>
        <c:grouping val="percentStacked"/>
        <c:varyColors val="0"/>
        <c:ser>
          <c:idx val="0"/>
          <c:order val="0"/>
          <c:tx>
            <c:strRef>
              <c:f>Sheet1!$B$1</c:f>
              <c:strCache>
                <c:ptCount val="1"/>
                <c:pt idx="0">
                  <c:v>Not yet started</c:v>
                </c:pt>
              </c:strCache>
            </c:strRef>
          </c:tx>
          <c:spPr>
            <a:solidFill>
              <a:srgbClr val="E32F40"/>
            </a:solidFill>
            <a:ln>
              <a:noFill/>
            </a:ln>
            <a:effectLst/>
          </c:spPr>
          <c:invertIfNegative val="0"/>
          <c:cat>
            <c:strRef>
              <c:f>Sheet1!$A$2:$A$3</c:f>
              <c:strCache>
                <c:ptCount val="2"/>
                <c:pt idx="0">
                  <c:v>Res 4.1</c:v>
                </c:pt>
                <c:pt idx="1">
                  <c:v>Res 4.4</c:v>
                </c:pt>
              </c:strCache>
            </c:strRef>
          </c:cat>
          <c:val>
            <c:numRef>
              <c:f>Sheet1!$B$2:$B$3</c:f>
              <c:numCache>
                <c:formatCode>General</c:formatCode>
                <c:ptCount val="2"/>
                <c:pt idx="0">
                  <c:v>8</c:v>
                </c:pt>
                <c:pt idx="1">
                  <c:v>12</c:v>
                </c:pt>
              </c:numCache>
            </c:numRef>
          </c:val>
          <c:extLst>
            <c:ext xmlns:c16="http://schemas.microsoft.com/office/drawing/2014/chart" uri="{C3380CC4-5D6E-409C-BE32-E72D297353CC}">
              <c16:uniqueId val="{00000000-E806-4FB0-9914-1D55E38668EE}"/>
            </c:ext>
          </c:extLst>
        </c:ser>
        <c:ser>
          <c:idx val="1"/>
          <c:order val="1"/>
          <c:tx>
            <c:strRef>
              <c:f>Sheet1!$C$1</c:f>
              <c:strCache>
                <c:ptCount val="1"/>
                <c:pt idx="0">
                  <c:v>Less than 50%</c:v>
                </c:pt>
              </c:strCache>
            </c:strRef>
          </c:tx>
          <c:spPr>
            <a:solidFill>
              <a:srgbClr val="FFC100"/>
            </a:solidFill>
            <a:ln>
              <a:noFill/>
            </a:ln>
            <a:effectLst/>
          </c:spPr>
          <c:invertIfNegative val="0"/>
          <c:cat>
            <c:strRef>
              <c:f>Sheet1!$A$2:$A$3</c:f>
              <c:strCache>
                <c:ptCount val="2"/>
                <c:pt idx="0">
                  <c:v>Res 4.1</c:v>
                </c:pt>
                <c:pt idx="1">
                  <c:v>Res 4.4</c:v>
                </c:pt>
              </c:strCache>
            </c:strRef>
          </c:cat>
          <c:val>
            <c:numRef>
              <c:f>Sheet1!$C$2:$C$3</c:f>
              <c:numCache>
                <c:formatCode>General</c:formatCode>
                <c:ptCount val="2"/>
                <c:pt idx="0">
                  <c:v>69</c:v>
                </c:pt>
                <c:pt idx="1">
                  <c:v>69</c:v>
                </c:pt>
              </c:numCache>
            </c:numRef>
          </c:val>
          <c:extLst>
            <c:ext xmlns:c16="http://schemas.microsoft.com/office/drawing/2014/chart" uri="{C3380CC4-5D6E-409C-BE32-E72D297353CC}">
              <c16:uniqueId val="{00000001-E806-4FB0-9914-1D55E38668EE}"/>
            </c:ext>
          </c:extLst>
        </c:ser>
        <c:ser>
          <c:idx val="2"/>
          <c:order val="2"/>
          <c:tx>
            <c:strRef>
              <c:f>Sheet1!$D$1</c:f>
              <c:strCache>
                <c:ptCount val="1"/>
                <c:pt idx="0">
                  <c:v>More than 50%</c:v>
                </c:pt>
              </c:strCache>
            </c:strRef>
          </c:tx>
          <c:spPr>
            <a:solidFill>
              <a:srgbClr val="92D050"/>
            </a:solidFill>
            <a:ln>
              <a:noFill/>
            </a:ln>
            <a:effectLst/>
          </c:spPr>
          <c:invertIfNegative val="0"/>
          <c:cat>
            <c:strRef>
              <c:f>Sheet1!$A$2:$A$3</c:f>
              <c:strCache>
                <c:ptCount val="2"/>
                <c:pt idx="0">
                  <c:v>Res 4.1</c:v>
                </c:pt>
                <c:pt idx="1">
                  <c:v>Res 4.4</c:v>
                </c:pt>
              </c:strCache>
            </c:strRef>
          </c:cat>
          <c:val>
            <c:numRef>
              <c:f>Sheet1!$D$2:$D$3</c:f>
              <c:numCache>
                <c:formatCode>General</c:formatCode>
                <c:ptCount val="2"/>
                <c:pt idx="0">
                  <c:v>8</c:v>
                </c:pt>
                <c:pt idx="1">
                  <c:v>0</c:v>
                </c:pt>
              </c:numCache>
            </c:numRef>
          </c:val>
          <c:extLst>
            <c:ext xmlns:c16="http://schemas.microsoft.com/office/drawing/2014/chart" uri="{C3380CC4-5D6E-409C-BE32-E72D297353CC}">
              <c16:uniqueId val="{00000002-E806-4FB0-9914-1D55E38668EE}"/>
            </c:ext>
          </c:extLst>
        </c:ser>
        <c:ser>
          <c:idx val="3"/>
          <c:order val="3"/>
          <c:tx>
            <c:strRef>
              <c:f>Sheet1!$E$1</c:f>
              <c:strCache>
                <c:ptCount val="1"/>
                <c:pt idx="0">
                  <c:v>Achieved</c:v>
                </c:pt>
              </c:strCache>
            </c:strRef>
          </c:tx>
          <c:spPr>
            <a:solidFill>
              <a:schemeClr val="accent5"/>
            </a:solidFill>
            <a:ln>
              <a:noFill/>
            </a:ln>
            <a:effectLst/>
          </c:spPr>
          <c:invertIfNegative val="0"/>
          <c:cat>
            <c:strRef>
              <c:f>Sheet1!$A$2:$A$3</c:f>
              <c:strCache>
                <c:ptCount val="2"/>
                <c:pt idx="0">
                  <c:v>Res 4.1</c:v>
                </c:pt>
                <c:pt idx="1">
                  <c:v>Res 4.4</c:v>
                </c:pt>
              </c:strCache>
            </c:strRef>
          </c:cat>
          <c:val>
            <c:numRef>
              <c:f>Sheet1!$E$2:$E$3</c:f>
              <c:numCache>
                <c:formatCode>General</c:formatCode>
                <c:ptCount val="2"/>
                <c:pt idx="0">
                  <c:v>15</c:v>
                </c:pt>
                <c:pt idx="1">
                  <c:v>19</c:v>
                </c:pt>
              </c:numCache>
            </c:numRef>
          </c:val>
          <c:extLst>
            <c:ext xmlns:c16="http://schemas.microsoft.com/office/drawing/2014/chart" uri="{C3380CC4-5D6E-409C-BE32-E72D297353CC}">
              <c16:uniqueId val="{00000003-E806-4FB0-9914-1D55E38668EE}"/>
            </c:ext>
          </c:extLst>
        </c:ser>
        <c:ser>
          <c:idx val="4"/>
          <c:order val="4"/>
          <c:tx>
            <c:strRef>
              <c:f>Sheet1!$F$1</c:f>
              <c:strCache>
                <c:ptCount val="1"/>
                <c:pt idx="0">
                  <c:v>Not Applicable</c:v>
                </c:pt>
              </c:strCache>
            </c:strRef>
          </c:tx>
          <c:spPr>
            <a:solidFill>
              <a:srgbClr val="7030A0"/>
            </a:solidFill>
            <a:ln>
              <a:noFill/>
            </a:ln>
            <a:effectLst/>
          </c:spPr>
          <c:invertIfNegative val="0"/>
          <c:cat>
            <c:strRef>
              <c:f>Sheet1!$A$2:$A$3</c:f>
              <c:strCache>
                <c:ptCount val="2"/>
                <c:pt idx="0">
                  <c:v>Res 4.1</c:v>
                </c:pt>
                <c:pt idx="1">
                  <c:v>Res 4.4</c:v>
                </c:pt>
              </c:strCache>
            </c:strRef>
          </c:cat>
          <c:val>
            <c:numRef>
              <c:f>Sheet1!$F$2:$F$3</c:f>
              <c:numCache>
                <c:formatCode>General</c:formatCode>
                <c:ptCount val="2"/>
                <c:pt idx="0">
                  <c:v>0</c:v>
                </c:pt>
                <c:pt idx="1">
                  <c:v>0</c:v>
                </c:pt>
              </c:numCache>
            </c:numRef>
          </c:val>
          <c:extLst>
            <c:ext xmlns:c16="http://schemas.microsoft.com/office/drawing/2014/chart" uri="{C3380CC4-5D6E-409C-BE32-E72D297353CC}">
              <c16:uniqueId val="{00000004-E806-4FB0-9914-1D55E38668EE}"/>
            </c:ext>
          </c:extLst>
        </c:ser>
        <c:dLbls>
          <c:showLegendKey val="0"/>
          <c:showVal val="0"/>
          <c:showCatName val="0"/>
          <c:showSerName val="0"/>
          <c:showPercent val="0"/>
          <c:showBubbleSize val="0"/>
        </c:dLbls>
        <c:gapWidth val="219"/>
        <c:overlap val="100"/>
        <c:axId val="1744225919"/>
        <c:axId val="1744229279"/>
      </c:barChart>
      <c:catAx>
        <c:axId val="17442259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744229279"/>
        <c:crosses val="autoZero"/>
        <c:auto val="1"/>
        <c:lblAlgn val="ctr"/>
        <c:lblOffset val="100"/>
        <c:noMultiLvlLbl val="0"/>
      </c:catAx>
      <c:valAx>
        <c:axId val="174422927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4422591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ZA" dirty="0"/>
              <a:t>Status of Implementation</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ZA"/>
        </a:p>
      </c:txPr>
    </c:title>
    <c:autoTitleDeleted val="0"/>
    <c:plotArea>
      <c:layout>
        <c:manualLayout>
          <c:layoutTarget val="inner"/>
          <c:xMode val="edge"/>
          <c:yMode val="edge"/>
          <c:x val="9.9255568342837733E-2"/>
          <c:y val="7.2271045997264194E-2"/>
          <c:w val="0.91351008858267713"/>
          <c:h val="0.76748654235442038"/>
        </c:manualLayout>
      </c:layout>
      <c:barChart>
        <c:barDir val="col"/>
        <c:grouping val="percentStacked"/>
        <c:varyColors val="0"/>
        <c:ser>
          <c:idx val="0"/>
          <c:order val="0"/>
          <c:tx>
            <c:strRef>
              <c:f>Sheet1!$B$1</c:f>
              <c:strCache>
                <c:ptCount val="1"/>
                <c:pt idx="0">
                  <c:v>Not yet started</c:v>
                </c:pt>
              </c:strCache>
            </c:strRef>
          </c:tx>
          <c:spPr>
            <a:solidFill>
              <a:srgbClr val="E32F40"/>
            </a:solidFill>
            <a:ln>
              <a:noFill/>
            </a:ln>
            <a:effectLst/>
          </c:spPr>
          <c:invertIfNegative val="0"/>
          <c:cat>
            <c:strRef>
              <c:f>Sheet1!$A$2:$A$4</c:f>
              <c:strCache>
                <c:ptCount val="3"/>
                <c:pt idx="0">
                  <c:v>Res 5.1</c:v>
                </c:pt>
                <c:pt idx="1">
                  <c:v>Res 5.3</c:v>
                </c:pt>
                <c:pt idx="2">
                  <c:v>Res 5.4</c:v>
                </c:pt>
              </c:strCache>
            </c:strRef>
          </c:cat>
          <c:val>
            <c:numRef>
              <c:f>Sheet1!$B$2:$B$4</c:f>
              <c:numCache>
                <c:formatCode>General</c:formatCode>
                <c:ptCount val="3"/>
                <c:pt idx="0">
                  <c:v>12</c:v>
                </c:pt>
                <c:pt idx="1">
                  <c:v>8</c:v>
                </c:pt>
                <c:pt idx="2">
                  <c:v>8</c:v>
                </c:pt>
              </c:numCache>
            </c:numRef>
          </c:val>
          <c:extLst>
            <c:ext xmlns:c16="http://schemas.microsoft.com/office/drawing/2014/chart" uri="{C3380CC4-5D6E-409C-BE32-E72D297353CC}">
              <c16:uniqueId val="{00000000-A173-43E0-AB9C-E9D00FA9EAE7}"/>
            </c:ext>
          </c:extLst>
        </c:ser>
        <c:ser>
          <c:idx val="1"/>
          <c:order val="1"/>
          <c:tx>
            <c:strRef>
              <c:f>Sheet1!$C$1</c:f>
              <c:strCache>
                <c:ptCount val="1"/>
                <c:pt idx="0">
                  <c:v>Less than 50%</c:v>
                </c:pt>
              </c:strCache>
            </c:strRef>
          </c:tx>
          <c:spPr>
            <a:solidFill>
              <a:srgbClr val="FFC100"/>
            </a:solidFill>
            <a:ln>
              <a:noFill/>
            </a:ln>
            <a:effectLst/>
          </c:spPr>
          <c:invertIfNegative val="0"/>
          <c:cat>
            <c:strRef>
              <c:f>Sheet1!$A$2:$A$4</c:f>
              <c:strCache>
                <c:ptCount val="3"/>
                <c:pt idx="0">
                  <c:v>Res 5.1</c:v>
                </c:pt>
                <c:pt idx="1">
                  <c:v>Res 5.3</c:v>
                </c:pt>
                <c:pt idx="2">
                  <c:v>Res 5.4</c:v>
                </c:pt>
              </c:strCache>
            </c:strRef>
          </c:cat>
          <c:val>
            <c:numRef>
              <c:f>Sheet1!$C$2:$C$4</c:f>
              <c:numCache>
                <c:formatCode>General</c:formatCode>
                <c:ptCount val="3"/>
                <c:pt idx="0">
                  <c:v>73</c:v>
                </c:pt>
                <c:pt idx="1">
                  <c:v>69</c:v>
                </c:pt>
                <c:pt idx="2">
                  <c:v>92</c:v>
                </c:pt>
              </c:numCache>
            </c:numRef>
          </c:val>
          <c:extLst>
            <c:ext xmlns:c16="http://schemas.microsoft.com/office/drawing/2014/chart" uri="{C3380CC4-5D6E-409C-BE32-E72D297353CC}">
              <c16:uniqueId val="{00000001-A173-43E0-AB9C-E9D00FA9EAE7}"/>
            </c:ext>
          </c:extLst>
        </c:ser>
        <c:ser>
          <c:idx val="2"/>
          <c:order val="2"/>
          <c:tx>
            <c:strRef>
              <c:f>Sheet1!$D$1</c:f>
              <c:strCache>
                <c:ptCount val="1"/>
                <c:pt idx="0">
                  <c:v>More than 50%</c:v>
                </c:pt>
              </c:strCache>
            </c:strRef>
          </c:tx>
          <c:spPr>
            <a:solidFill>
              <a:srgbClr val="92D050"/>
            </a:solidFill>
            <a:ln>
              <a:noFill/>
            </a:ln>
            <a:effectLst/>
          </c:spPr>
          <c:invertIfNegative val="0"/>
          <c:cat>
            <c:strRef>
              <c:f>Sheet1!$A$2:$A$4</c:f>
              <c:strCache>
                <c:ptCount val="3"/>
                <c:pt idx="0">
                  <c:v>Res 5.1</c:v>
                </c:pt>
                <c:pt idx="1">
                  <c:v>Res 5.3</c:v>
                </c:pt>
                <c:pt idx="2">
                  <c:v>Res 5.4</c:v>
                </c:pt>
              </c:strCache>
            </c:strRef>
          </c:cat>
          <c:val>
            <c:numRef>
              <c:f>Sheet1!$D$2:$D$4</c:f>
              <c:numCache>
                <c:formatCode>General</c:formatCode>
                <c:ptCount val="3"/>
                <c:pt idx="0">
                  <c:v>0</c:v>
                </c:pt>
                <c:pt idx="1">
                  <c:v>4</c:v>
                </c:pt>
                <c:pt idx="2">
                  <c:v>0</c:v>
                </c:pt>
              </c:numCache>
            </c:numRef>
          </c:val>
          <c:extLst>
            <c:ext xmlns:c16="http://schemas.microsoft.com/office/drawing/2014/chart" uri="{C3380CC4-5D6E-409C-BE32-E72D297353CC}">
              <c16:uniqueId val="{00000002-A173-43E0-AB9C-E9D00FA9EAE7}"/>
            </c:ext>
          </c:extLst>
        </c:ser>
        <c:ser>
          <c:idx val="3"/>
          <c:order val="3"/>
          <c:tx>
            <c:strRef>
              <c:f>Sheet1!$E$1</c:f>
              <c:strCache>
                <c:ptCount val="1"/>
                <c:pt idx="0">
                  <c:v>Achieved</c:v>
                </c:pt>
              </c:strCache>
            </c:strRef>
          </c:tx>
          <c:spPr>
            <a:solidFill>
              <a:schemeClr val="accent5"/>
            </a:solidFill>
            <a:ln>
              <a:noFill/>
            </a:ln>
            <a:effectLst/>
          </c:spPr>
          <c:invertIfNegative val="0"/>
          <c:cat>
            <c:strRef>
              <c:f>Sheet1!$A$2:$A$4</c:f>
              <c:strCache>
                <c:ptCount val="3"/>
                <c:pt idx="0">
                  <c:v>Res 5.1</c:v>
                </c:pt>
                <c:pt idx="1">
                  <c:v>Res 5.3</c:v>
                </c:pt>
                <c:pt idx="2">
                  <c:v>Res 5.4</c:v>
                </c:pt>
              </c:strCache>
            </c:strRef>
          </c:cat>
          <c:val>
            <c:numRef>
              <c:f>Sheet1!$E$2:$E$4</c:f>
              <c:numCache>
                <c:formatCode>General</c:formatCode>
                <c:ptCount val="3"/>
                <c:pt idx="0">
                  <c:v>15</c:v>
                </c:pt>
                <c:pt idx="1">
                  <c:v>19</c:v>
                </c:pt>
                <c:pt idx="2">
                  <c:v>0</c:v>
                </c:pt>
              </c:numCache>
            </c:numRef>
          </c:val>
          <c:extLst>
            <c:ext xmlns:c16="http://schemas.microsoft.com/office/drawing/2014/chart" uri="{C3380CC4-5D6E-409C-BE32-E72D297353CC}">
              <c16:uniqueId val="{00000003-A173-43E0-AB9C-E9D00FA9EAE7}"/>
            </c:ext>
          </c:extLst>
        </c:ser>
        <c:ser>
          <c:idx val="4"/>
          <c:order val="4"/>
          <c:tx>
            <c:strRef>
              <c:f>Sheet1!$F$1</c:f>
              <c:strCache>
                <c:ptCount val="1"/>
                <c:pt idx="0">
                  <c:v>Not Applicable</c:v>
                </c:pt>
              </c:strCache>
            </c:strRef>
          </c:tx>
          <c:spPr>
            <a:solidFill>
              <a:srgbClr val="7030A0"/>
            </a:solidFill>
            <a:ln>
              <a:noFill/>
            </a:ln>
            <a:effectLst/>
          </c:spPr>
          <c:invertIfNegative val="0"/>
          <c:cat>
            <c:strRef>
              <c:f>Sheet1!$A$2:$A$4</c:f>
              <c:strCache>
                <c:ptCount val="3"/>
                <c:pt idx="0">
                  <c:v>Res 5.1</c:v>
                </c:pt>
                <c:pt idx="1">
                  <c:v>Res 5.3</c:v>
                </c:pt>
                <c:pt idx="2">
                  <c:v>Res 5.4</c:v>
                </c:pt>
              </c:strCache>
            </c:strRef>
          </c:cat>
          <c:val>
            <c:numRef>
              <c:f>Sheet1!$F$2:$F$4</c:f>
              <c:numCache>
                <c:formatCode>General</c:formatCode>
                <c:ptCount val="3"/>
                <c:pt idx="0">
                  <c:v>0</c:v>
                </c:pt>
                <c:pt idx="1">
                  <c:v>0</c:v>
                </c:pt>
                <c:pt idx="2">
                  <c:v>0</c:v>
                </c:pt>
              </c:numCache>
            </c:numRef>
          </c:val>
          <c:extLst>
            <c:ext xmlns:c16="http://schemas.microsoft.com/office/drawing/2014/chart" uri="{C3380CC4-5D6E-409C-BE32-E72D297353CC}">
              <c16:uniqueId val="{00000004-A173-43E0-AB9C-E9D00FA9EAE7}"/>
            </c:ext>
          </c:extLst>
        </c:ser>
        <c:dLbls>
          <c:showLegendKey val="0"/>
          <c:showVal val="0"/>
          <c:showCatName val="0"/>
          <c:showSerName val="0"/>
          <c:showPercent val="0"/>
          <c:showBubbleSize val="0"/>
        </c:dLbls>
        <c:gapWidth val="219"/>
        <c:overlap val="100"/>
        <c:axId val="1744225919"/>
        <c:axId val="1744229279"/>
      </c:barChart>
      <c:catAx>
        <c:axId val="17442259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744229279"/>
        <c:crosses val="autoZero"/>
        <c:auto val="1"/>
        <c:lblAlgn val="ctr"/>
        <c:lblOffset val="100"/>
        <c:noMultiLvlLbl val="0"/>
      </c:catAx>
      <c:valAx>
        <c:axId val="174422927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44225919"/>
        <c:crosses val="autoZero"/>
        <c:crossBetween val="between"/>
      </c:valAx>
      <c:spPr>
        <a:noFill/>
        <a:ln>
          <a:noFill/>
        </a:ln>
        <a:effectLst/>
      </c:spPr>
    </c:plotArea>
    <c:legend>
      <c:legendPos val="b"/>
      <c:layout>
        <c:manualLayout>
          <c:xMode val="edge"/>
          <c:yMode val="edge"/>
          <c:x val="0.24305390749664624"/>
          <c:y val="0.92577795184704248"/>
          <c:w val="0.58526814597677046"/>
          <c:h val="7.4222068616744644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0.52615</cdr:x>
      <cdr:y>0.1894</cdr:y>
    </cdr:from>
    <cdr:to>
      <cdr:x>0.58425</cdr:x>
      <cdr:y>0.27918</cdr:y>
    </cdr:to>
    <cdr:sp macro="" textlink="">
      <cdr:nvSpPr>
        <cdr:cNvPr id="2" name="TextBox 1">
          <a:extLst xmlns:a="http://schemas.openxmlformats.org/drawingml/2006/main">
            <a:ext uri="{FF2B5EF4-FFF2-40B4-BE49-F238E27FC236}">
              <a16:creationId xmlns:a16="http://schemas.microsoft.com/office/drawing/2014/main" id="{EF16FF2A-2FDE-95A0-2FC7-EED5B2D0A0C4}"/>
            </a:ext>
          </a:extLst>
        </cdr:cNvPr>
        <cdr:cNvSpPr txBox="1"/>
      </cdr:nvSpPr>
      <cdr:spPr>
        <a:xfrm xmlns:a="http://schemas.openxmlformats.org/drawingml/2006/main">
          <a:off x="3680227" y="943019"/>
          <a:ext cx="406400" cy="44704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400" kern="1200" dirty="0"/>
            <a:t>1</a:t>
          </a:r>
          <a:endParaRPr lang="en-ZA" sz="1100" kern="12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CCEC7A9-28A3-9AF1-DDF8-95FC2C02739B}"/>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ZA" dirty="0"/>
          </a:p>
        </p:txBody>
      </p:sp>
      <p:sp>
        <p:nvSpPr>
          <p:cNvPr id="3" name="Date Placeholder 2">
            <a:extLst>
              <a:ext uri="{FF2B5EF4-FFF2-40B4-BE49-F238E27FC236}">
                <a16:creationId xmlns:a16="http://schemas.microsoft.com/office/drawing/2014/main" id="{9FD11E3F-3BBB-0590-8701-8980CD77BF8C}"/>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ECA04809-080B-4C8F-9A2F-452F19E3065D}" type="datetimeFigureOut">
              <a:rPr lang="en-ZA" smtClean="0"/>
              <a:t>2026/04/08</a:t>
            </a:fld>
            <a:endParaRPr lang="en-ZA" dirty="0"/>
          </a:p>
        </p:txBody>
      </p:sp>
      <p:sp>
        <p:nvSpPr>
          <p:cNvPr id="4" name="Footer Placeholder 3">
            <a:extLst>
              <a:ext uri="{FF2B5EF4-FFF2-40B4-BE49-F238E27FC236}">
                <a16:creationId xmlns:a16="http://schemas.microsoft.com/office/drawing/2014/main" id="{BBA3FB52-8502-3B08-25B6-EFB2C42712DD}"/>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ZA" dirty="0"/>
          </a:p>
        </p:txBody>
      </p:sp>
      <p:sp>
        <p:nvSpPr>
          <p:cNvPr id="5" name="Slide Number Placeholder 4">
            <a:extLst>
              <a:ext uri="{FF2B5EF4-FFF2-40B4-BE49-F238E27FC236}">
                <a16:creationId xmlns:a16="http://schemas.microsoft.com/office/drawing/2014/main" id="{B678BF55-8BA1-9ED0-66E1-4B2048BD04FC}"/>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9E321925-D7E1-4D00-9F18-2B4ED1803CE7}" type="slidenum">
              <a:rPr lang="en-ZA" smtClean="0"/>
              <a:t>‹#›</a:t>
            </a:fld>
            <a:endParaRPr lang="en-ZA" dirty="0"/>
          </a:p>
        </p:txBody>
      </p:sp>
    </p:spTree>
    <p:extLst>
      <p:ext uri="{BB962C8B-B14F-4D97-AF65-F5344CB8AC3E}">
        <p14:creationId xmlns:p14="http://schemas.microsoft.com/office/powerpoint/2010/main" val="7894576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x-none"/>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35AB879-45E7-49E3-B6A0-F208C48EB960}" type="datetimeFigureOut">
              <a:rPr lang="x-none" smtClean="0"/>
              <a:t>4/8/2026</a:t>
            </a:fld>
            <a:endParaRPr lang="x-none"/>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x-none"/>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x-none"/>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1A03F3B-6ECC-475E-BE81-A32D449A22DB}" type="slidenum">
              <a:rPr lang="x-none" smtClean="0"/>
              <a:t>‹#›</a:t>
            </a:fld>
            <a:endParaRPr lang="x-none"/>
          </a:p>
        </p:txBody>
      </p:sp>
    </p:spTree>
    <p:extLst>
      <p:ext uri="{BB962C8B-B14F-4D97-AF65-F5344CB8AC3E}">
        <p14:creationId xmlns:p14="http://schemas.microsoft.com/office/powerpoint/2010/main" val="32761973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737600" y="6356350"/>
            <a:ext cx="2844800" cy="365125"/>
          </a:xfrm>
          <a:prstGeom prst="rect">
            <a:avLst/>
          </a:prstGeom>
        </p:spPr>
        <p:txBody>
          <a:bodyPr/>
          <a:lstStyle/>
          <a:p>
            <a:fld id="{42D2A421-5C47-0B49-A6A4-0F919B6F5D3E}" type="slidenum">
              <a:rPr lang="en-US" smtClean="0"/>
              <a:t>‹#›</a:t>
            </a:fld>
            <a:endParaRPr lang="en-US"/>
          </a:p>
        </p:txBody>
      </p:sp>
      <p:pic>
        <p:nvPicPr>
          <p:cNvPr id="7" name="Picture 6" descr="Powerpoint Anet Muir 2-01.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1545"/>
            <a:ext cx="12192000" cy="6858000"/>
          </a:xfrm>
          <a:prstGeom prst="rect">
            <a:avLst/>
          </a:prstGeom>
        </p:spPr>
      </p:pic>
    </p:spTree>
    <p:extLst>
      <p:ext uri="{BB962C8B-B14F-4D97-AF65-F5344CB8AC3E}">
        <p14:creationId xmlns:p14="http://schemas.microsoft.com/office/powerpoint/2010/main" val="2328325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F5C3951E-630B-4E83-8F94-318D9FB82768}"/>
              </a:ext>
            </a:extLst>
          </p:cNvPr>
          <p:cNvSpPr>
            <a:spLocks noGrp="1"/>
          </p:cNvSpPr>
          <p:nvPr>
            <p:ph type="sldNum" sz="quarter" idx="12"/>
          </p:nvPr>
        </p:nvSpPr>
        <p:spPr>
          <a:xfrm>
            <a:off x="9347200" y="6588052"/>
            <a:ext cx="2844800" cy="36512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400" b="1">
                <a:solidFill>
                  <a:schemeClr val="bg1"/>
                </a:solidFill>
                <a:latin typeface="Arial" panose="020B0604020202020204" pitchFamily="34" charset="0"/>
                <a:cs typeface="Arial" panose="020B0604020202020204" pitchFamily="34" charset="0"/>
              </a:defRPr>
            </a:lvl1pPr>
          </a:lstStyle>
          <a:p>
            <a:pPr>
              <a:defRPr/>
            </a:pPr>
            <a:fld id="{C4EB9025-4637-4149-8F0E-BA50A7909C56}" type="slidenum">
              <a:rPr lang="en-US" altLang="en-US" smtClean="0"/>
              <a:pPr>
                <a:defRPr/>
              </a:pPr>
              <a:t>‹#›</a:t>
            </a:fld>
            <a:endParaRPr lang="en-US" altLang="en-US" dirty="0"/>
          </a:p>
        </p:txBody>
      </p:sp>
    </p:spTree>
    <p:extLst>
      <p:ext uri="{BB962C8B-B14F-4D97-AF65-F5344CB8AC3E}">
        <p14:creationId xmlns:p14="http://schemas.microsoft.com/office/powerpoint/2010/main" val="3879411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F5C3951E-630B-4E83-8F94-318D9FB82768}"/>
              </a:ext>
            </a:extLst>
          </p:cNvPr>
          <p:cNvSpPr>
            <a:spLocks noGrp="1"/>
          </p:cNvSpPr>
          <p:nvPr>
            <p:ph type="sldNum" sz="quarter" idx="12"/>
          </p:nvPr>
        </p:nvSpPr>
        <p:spPr>
          <a:xfrm>
            <a:off x="8737601" y="6588052"/>
            <a:ext cx="2844800" cy="36512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400" b="1">
                <a:solidFill>
                  <a:schemeClr val="bg1"/>
                </a:solidFill>
                <a:latin typeface="Arial" panose="020B0604020202020204" pitchFamily="34" charset="0"/>
                <a:cs typeface="Arial" panose="020B0604020202020204" pitchFamily="34" charset="0"/>
              </a:defRPr>
            </a:lvl1pPr>
          </a:lstStyle>
          <a:p>
            <a:pPr>
              <a:defRPr/>
            </a:pPr>
            <a:fld id="{C4EB9025-4637-4149-8F0E-BA50A7909C56}" type="slidenum">
              <a:rPr lang="en-US" altLang="en-US" smtClean="0"/>
              <a:pPr>
                <a:defRPr/>
              </a:pPr>
              <a:t>‹#›</a:t>
            </a:fld>
            <a:endParaRPr lang="en-US" altLang="en-US" dirty="0"/>
          </a:p>
        </p:txBody>
      </p:sp>
      <p:sp>
        <p:nvSpPr>
          <p:cNvPr id="4" name="Title 1">
            <a:extLst>
              <a:ext uri="{FF2B5EF4-FFF2-40B4-BE49-F238E27FC236}">
                <a16:creationId xmlns:a16="http://schemas.microsoft.com/office/drawing/2014/main" id="{7EE8426A-8BF5-4FB5-87D3-85075B2BA090}"/>
              </a:ext>
            </a:extLst>
          </p:cNvPr>
          <p:cNvSpPr>
            <a:spLocks noGrp="1"/>
          </p:cNvSpPr>
          <p:nvPr>
            <p:ph type="title"/>
          </p:nvPr>
        </p:nvSpPr>
        <p:spPr>
          <a:xfrm>
            <a:off x="609600" y="446567"/>
            <a:ext cx="10972800" cy="542262"/>
          </a:xfrm>
          <a:prstGeom prst="rect">
            <a:avLst/>
          </a:prstGeom>
        </p:spPr>
        <p:txBody>
          <a:bodyPr/>
          <a:lstStyle>
            <a:lvl1pPr>
              <a:defRPr sz="2400" b="1">
                <a:latin typeface="Arial" panose="020B0604020202020204" pitchFamily="34" charset="0"/>
                <a:cs typeface="Arial" panose="020B0604020202020204" pitchFamily="34" charset="0"/>
              </a:defRPr>
            </a:lvl1pPr>
          </a:lstStyle>
          <a:p>
            <a:r>
              <a:rPr lang="en-US"/>
              <a:t>Click to edit Master title style</a:t>
            </a:r>
          </a:p>
        </p:txBody>
      </p:sp>
      <p:sp>
        <p:nvSpPr>
          <p:cNvPr id="6" name="Content Placeholder 5">
            <a:extLst>
              <a:ext uri="{FF2B5EF4-FFF2-40B4-BE49-F238E27FC236}">
                <a16:creationId xmlns:a16="http://schemas.microsoft.com/office/drawing/2014/main" id="{E481D524-E8E3-4A62-A8F7-E279DD636560}"/>
              </a:ext>
            </a:extLst>
          </p:cNvPr>
          <p:cNvSpPr>
            <a:spLocks noGrp="1"/>
          </p:cNvSpPr>
          <p:nvPr>
            <p:ph sz="quarter" idx="13"/>
          </p:nvPr>
        </p:nvSpPr>
        <p:spPr>
          <a:xfrm>
            <a:off x="609601" y="1147763"/>
            <a:ext cx="10972800" cy="5118566"/>
          </a:xfrm>
          <a:prstGeom prst="rect">
            <a:avLst/>
          </a:prstGeom>
        </p:spPr>
        <p:txBody>
          <a:bodyPr/>
          <a:lstStyle>
            <a:lvl1pPr>
              <a:defRPr sz="20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3340256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F5C3951E-630B-4E83-8F94-318D9FB82768}"/>
              </a:ext>
            </a:extLst>
          </p:cNvPr>
          <p:cNvSpPr>
            <a:spLocks noGrp="1"/>
          </p:cNvSpPr>
          <p:nvPr>
            <p:ph type="sldNum" sz="quarter" idx="12"/>
          </p:nvPr>
        </p:nvSpPr>
        <p:spPr>
          <a:xfrm>
            <a:off x="8737601" y="6588052"/>
            <a:ext cx="2844800" cy="36512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400" b="1">
                <a:solidFill>
                  <a:schemeClr val="bg1"/>
                </a:solidFill>
                <a:latin typeface="Arial" panose="020B0604020202020204" pitchFamily="34" charset="0"/>
                <a:cs typeface="Arial" panose="020B0604020202020204" pitchFamily="34" charset="0"/>
              </a:defRPr>
            </a:lvl1pPr>
          </a:lstStyle>
          <a:p>
            <a:pPr>
              <a:defRPr/>
            </a:pPr>
            <a:fld id="{C4EB9025-4637-4149-8F0E-BA50A7909C56}" type="slidenum">
              <a:rPr lang="en-US" altLang="en-US" smtClean="0"/>
              <a:pPr>
                <a:defRPr/>
              </a:pPr>
              <a:t>‹#›</a:t>
            </a:fld>
            <a:endParaRPr lang="en-US" altLang="en-US"/>
          </a:p>
        </p:txBody>
      </p:sp>
      <p:sp>
        <p:nvSpPr>
          <p:cNvPr id="4" name="Title 1">
            <a:extLst>
              <a:ext uri="{FF2B5EF4-FFF2-40B4-BE49-F238E27FC236}">
                <a16:creationId xmlns:a16="http://schemas.microsoft.com/office/drawing/2014/main" id="{7EE8426A-8BF5-4FB5-87D3-85075B2BA090}"/>
              </a:ext>
            </a:extLst>
          </p:cNvPr>
          <p:cNvSpPr>
            <a:spLocks noGrp="1"/>
          </p:cNvSpPr>
          <p:nvPr>
            <p:ph type="title"/>
          </p:nvPr>
        </p:nvSpPr>
        <p:spPr>
          <a:xfrm>
            <a:off x="609600" y="446567"/>
            <a:ext cx="10972800" cy="542262"/>
          </a:xfrm>
          <a:prstGeom prst="rect">
            <a:avLst/>
          </a:prstGeom>
        </p:spPr>
        <p:txBody>
          <a:bodyPr/>
          <a:lstStyle>
            <a:lvl1pPr>
              <a:defRPr sz="2400" b="1">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6" name="Content Placeholder 5">
            <a:extLst>
              <a:ext uri="{FF2B5EF4-FFF2-40B4-BE49-F238E27FC236}">
                <a16:creationId xmlns:a16="http://schemas.microsoft.com/office/drawing/2014/main" id="{E481D524-E8E3-4A62-A8F7-E279DD636560}"/>
              </a:ext>
            </a:extLst>
          </p:cNvPr>
          <p:cNvSpPr>
            <a:spLocks noGrp="1"/>
          </p:cNvSpPr>
          <p:nvPr>
            <p:ph sz="quarter" idx="13"/>
          </p:nvPr>
        </p:nvSpPr>
        <p:spPr>
          <a:xfrm>
            <a:off x="609601" y="1147763"/>
            <a:ext cx="10972800" cy="5118566"/>
          </a:xfrm>
          <a:prstGeom prst="rect">
            <a:avLst/>
          </a:prstGeom>
        </p:spPr>
        <p:txBody>
          <a:bodyPr/>
          <a:lstStyle>
            <a:lvl1pPr>
              <a:defRPr sz="20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a:p>
        </p:txBody>
      </p:sp>
    </p:spTree>
    <p:extLst>
      <p:ext uri="{BB962C8B-B14F-4D97-AF65-F5344CB8AC3E}">
        <p14:creationId xmlns:p14="http://schemas.microsoft.com/office/powerpoint/2010/main" val="16028649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04BB3BB-9952-4F2F-8983-326E26723075}"/>
              </a:ext>
            </a:extLst>
          </p:cNvPr>
          <p:cNvSpPr>
            <a:spLocks noGrp="1"/>
          </p:cNvSpPr>
          <p:nvPr>
            <p:ph type="dt" sz="half" idx="10"/>
          </p:nvPr>
        </p:nvSpPr>
        <p:spPr>
          <a:xfrm>
            <a:off x="609600" y="6356350"/>
            <a:ext cx="2844800" cy="365125"/>
          </a:xfrm>
          <a:prstGeom prst="rect">
            <a:avLst/>
          </a:prstGeom>
        </p:spPr>
        <p:txBody>
          <a:bodyPr vert="horz" wrap="square" lIns="91440" tIns="45720" rIns="91440" bIns="45720" numCol="1" anchor="t" anchorCtr="0" compatLnSpc="1">
            <a:prstTxWarp prst="textNoShape">
              <a:avLst/>
            </a:prstTxWarp>
          </a:bodyPr>
          <a:lstStyle>
            <a:lvl1pPr>
              <a:defRPr sz="1350">
                <a:latin typeface="Calibri" pitchFamily="34" charset="0"/>
                <a:cs typeface="+mn-cs"/>
              </a:defRPr>
            </a:lvl1pPr>
          </a:lstStyle>
          <a:p>
            <a:pPr>
              <a:defRPr/>
            </a:pPr>
            <a:endParaRPr lang="en-US"/>
          </a:p>
        </p:txBody>
      </p:sp>
      <p:sp>
        <p:nvSpPr>
          <p:cNvPr id="3" name="Footer Placeholder 2">
            <a:extLst>
              <a:ext uri="{FF2B5EF4-FFF2-40B4-BE49-F238E27FC236}">
                <a16:creationId xmlns:a16="http://schemas.microsoft.com/office/drawing/2014/main" id="{1E0D6449-5AB4-458F-BE55-EAC80575E7C3}"/>
              </a:ext>
            </a:extLst>
          </p:cNvPr>
          <p:cNvSpPr>
            <a:spLocks noGrp="1"/>
          </p:cNvSpPr>
          <p:nvPr>
            <p:ph type="ftr" sz="quarter" idx="11"/>
          </p:nvPr>
        </p:nvSpPr>
        <p:spPr>
          <a:xfrm>
            <a:off x="4165600" y="6356350"/>
            <a:ext cx="3860800" cy="365125"/>
          </a:xfrm>
          <a:prstGeom prst="rect">
            <a:avLst/>
          </a:prstGeom>
        </p:spPr>
        <p:txBody>
          <a:bodyPr/>
          <a:lstStyle>
            <a:lvl1pPr fontAlgn="auto">
              <a:spcBef>
                <a:spcPts val="0"/>
              </a:spcBef>
              <a:spcAft>
                <a:spcPts val="0"/>
              </a:spcAft>
              <a:defRPr sz="1350">
                <a:latin typeface="+mn-lt"/>
                <a:ea typeface="+mn-ea"/>
                <a:cs typeface="+mn-cs"/>
              </a:defRPr>
            </a:lvl1pPr>
          </a:lstStyle>
          <a:p>
            <a:pPr>
              <a:defRPr/>
            </a:pPr>
            <a:endParaRPr lang="en-US"/>
          </a:p>
        </p:txBody>
      </p:sp>
      <p:sp>
        <p:nvSpPr>
          <p:cNvPr id="4" name="Slide Number Placeholder 3">
            <a:extLst>
              <a:ext uri="{FF2B5EF4-FFF2-40B4-BE49-F238E27FC236}">
                <a16:creationId xmlns:a16="http://schemas.microsoft.com/office/drawing/2014/main" id="{0126EEA2-A03C-4252-B599-391DD715982B}"/>
              </a:ext>
            </a:extLst>
          </p:cNvPr>
          <p:cNvSpPr>
            <a:spLocks noGrp="1"/>
          </p:cNvSpPr>
          <p:nvPr>
            <p:ph type="sldNum" sz="quarter" idx="12"/>
          </p:nvPr>
        </p:nvSpPr>
        <p:spPr>
          <a:xfrm>
            <a:off x="8737600" y="6356350"/>
            <a:ext cx="2844800" cy="365125"/>
          </a:xfrm>
          <a:prstGeom prst="rect">
            <a:avLst/>
          </a:prstGeom>
        </p:spPr>
        <p:txBody>
          <a:bodyPr vert="horz" wrap="square" lIns="91440" tIns="45720" rIns="91440" bIns="45720" numCol="1" anchor="t" anchorCtr="0" compatLnSpc="1">
            <a:prstTxWarp prst="textNoShape">
              <a:avLst/>
            </a:prstTxWarp>
          </a:bodyPr>
          <a:lstStyle>
            <a:lvl1pPr>
              <a:defRPr sz="1350">
                <a:latin typeface="Calibri" pitchFamily="34" charset="0"/>
                <a:cs typeface="+mn-cs"/>
              </a:defRPr>
            </a:lvl1pPr>
          </a:lstStyle>
          <a:p>
            <a:pPr>
              <a:defRPr/>
            </a:pPr>
            <a:fld id="{A353EDE0-7BCA-4CDF-9A43-1C4B031A103C}" type="slidenum">
              <a:rPr lang="en-US"/>
              <a:pPr>
                <a:defRPr/>
              </a:pPr>
              <a:t>‹#›</a:t>
            </a:fld>
            <a:endParaRPr lang="en-US"/>
          </a:p>
        </p:txBody>
      </p:sp>
    </p:spTree>
    <p:extLst>
      <p:ext uri="{BB962C8B-B14F-4D97-AF65-F5344CB8AC3E}">
        <p14:creationId xmlns:p14="http://schemas.microsoft.com/office/powerpoint/2010/main" val="2166098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1_ENTERING SLIDE">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784F4E7-895B-4D35-AAAA-19EAF0AB1FF6}"/>
              </a:ext>
            </a:extLst>
          </p:cNvPr>
          <p:cNvSpPr txBox="1">
            <a:spLocks noChangeArrowheads="1"/>
          </p:cNvSpPr>
          <p:nvPr/>
        </p:nvSpPr>
        <p:spPr bwMode="auto">
          <a:xfrm>
            <a:off x="812800" y="457201"/>
            <a:ext cx="10464800" cy="415925"/>
          </a:xfrm>
          <a:prstGeom prst="rect">
            <a:avLst/>
          </a:prstGeom>
          <a:noFill/>
          <a:ln>
            <a:noFill/>
          </a:ln>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defRPr/>
            </a:pPr>
            <a:r>
              <a:rPr lang="en-ZA" altLang="en-US" sz="2100" b="1" dirty="0">
                <a:cs typeface="Arial" panose="020B0604020202020204" pitchFamily="34" charset="0"/>
              </a:rPr>
              <a:t> </a:t>
            </a:r>
          </a:p>
        </p:txBody>
      </p:sp>
      <p:sp>
        <p:nvSpPr>
          <p:cNvPr id="4" name="Title 3"/>
          <p:cNvSpPr>
            <a:spLocks noGrp="1"/>
          </p:cNvSpPr>
          <p:nvPr>
            <p:ph type="title"/>
          </p:nvPr>
        </p:nvSpPr>
        <p:spPr>
          <a:xfrm>
            <a:off x="838200" y="365128"/>
            <a:ext cx="10515600" cy="615295"/>
          </a:xfrm>
          <a:prstGeom prst="rect">
            <a:avLst/>
          </a:prstGeom>
        </p:spPr>
        <p:txBody>
          <a:bodyPr/>
          <a:lstStyle>
            <a:lvl1pPr>
              <a:defRPr sz="2100" b="1"/>
            </a:lvl1pPr>
          </a:lstStyle>
          <a:p>
            <a:r>
              <a:rPr lang="en-GB"/>
              <a:t>Click to edit Master title style</a:t>
            </a:r>
            <a:endParaRPr lang="en-ZA" dirty="0"/>
          </a:p>
        </p:txBody>
      </p:sp>
      <p:sp>
        <p:nvSpPr>
          <p:cNvPr id="6" name="Text Placeholder 5"/>
          <p:cNvSpPr>
            <a:spLocks noGrp="1"/>
          </p:cNvSpPr>
          <p:nvPr>
            <p:ph type="body" sz="quarter" idx="10"/>
          </p:nvPr>
        </p:nvSpPr>
        <p:spPr>
          <a:xfrm>
            <a:off x="878840" y="1458686"/>
            <a:ext cx="10058400" cy="3886200"/>
          </a:xfrm>
          <a:prstGeom prst="rect">
            <a:avLst/>
          </a:prstGeom>
        </p:spPr>
        <p:txBody>
          <a:bodyPr/>
          <a:lstStyle>
            <a:lvl1pPr>
              <a:defRPr sz="2100"/>
            </a:lvl1pPr>
            <a:lvl2pPr>
              <a:defRPr sz="1800"/>
            </a:lvl2pPr>
            <a:lvl3pPr>
              <a:defRPr sz="1500"/>
            </a:lvl3pPr>
            <a:lvl4pPr>
              <a:defRPr sz="1350"/>
            </a:lvl4pPr>
            <a:lvl5pPr>
              <a:defRPr sz="12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dirty="0"/>
          </a:p>
        </p:txBody>
      </p:sp>
    </p:spTree>
    <p:extLst>
      <p:ext uri="{BB962C8B-B14F-4D97-AF65-F5344CB8AC3E}">
        <p14:creationId xmlns:p14="http://schemas.microsoft.com/office/powerpoint/2010/main" val="3179071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GB"/>
              <a:t>Click to edit Master title style</a:t>
            </a:r>
            <a:endParaRPr lang="en-US"/>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a:defRPr/>
            </a:pPr>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a:defRPr/>
            </a:pPr>
            <a:fld id="{882C7E67-1EE8-45B0-BDF4-FB621080F5D5}" type="slidenum">
              <a:rPr lang="en-US"/>
              <a:pPr>
                <a:defRPr/>
              </a:pPr>
              <a:t>‹#›</a:t>
            </a:fld>
            <a:endParaRPr lang="en-US"/>
          </a:p>
        </p:txBody>
      </p:sp>
    </p:spTree>
    <p:extLst>
      <p:ext uri="{BB962C8B-B14F-4D97-AF65-F5344CB8AC3E}">
        <p14:creationId xmlns:p14="http://schemas.microsoft.com/office/powerpoint/2010/main" val="2176115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737600" y="6356350"/>
            <a:ext cx="2844800" cy="365125"/>
          </a:xfrm>
          <a:prstGeom prst="rect">
            <a:avLst/>
          </a:prstGeom>
        </p:spPr>
        <p:txBody>
          <a:bodyPr/>
          <a:lstStyle/>
          <a:p>
            <a:fld id="{42D2A421-5C47-0B49-A6A4-0F919B6F5D3E}" type="slidenum">
              <a:rPr lang="en-US" smtClean="0"/>
              <a:t>‹#›</a:t>
            </a:fld>
            <a:endParaRPr lang="en-US"/>
          </a:p>
        </p:txBody>
      </p:sp>
      <p:pic>
        <p:nvPicPr>
          <p:cNvPr id="7" name="Picture 6" descr="Powerpoint Anet Muir 2-01.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1545"/>
            <a:ext cx="12192000" cy="6858000"/>
          </a:xfrm>
          <a:prstGeom prst="rect">
            <a:avLst/>
          </a:prstGeom>
        </p:spPr>
      </p:pic>
    </p:spTree>
    <p:extLst>
      <p:ext uri="{BB962C8B-B14F-4D97-AF65-F5344CB8AC3E}">
        <p14:creationId xmlns:p14="http://schemas.microsoft.com/office/powerpoint/2010/main" val="79109576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3.jpe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theme" Target="../theme/theme2.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94514" y="-196537"/>
            <a:ext cx="12924259" cy="7332333"/>
          </a:xfrm>
          <a:prstGeom prst="rect">
            <a:avLst/>
          </a:prstGeom>
        </p:spPr>
      </p:pic>
    </p:spTree>
    <p:extLst>
      <p:ext uri="{BB962C8B-B14F-4D97-AF65-F5344CB8AC3E}">
        <p14:creationId xmlns:p14="http://schemas.microsoft.com/office/powerpoint/2010/main" val="1728813878"/>
      </p:ext>
    </p:extLst>
  </p:cSld>
  <p:clrMap bg1="lt1" tx1="dk1" bg2="lt2" tx2="dk2" accent1="accent1" accent2="accent2" accent3="accent3" accent4="accent4" accent5="accent5" accent6="accent6" hlink="hlink" folHlink="folHlink"/>
  <p:sldLayoutIdLst>
    <p:sldLayoutId id="2147485200" r:id="rId1"/>
    <p:sldLayoutId id="2147485211" r:id="rId2"/>
    <p:sldLayoutId id="2147485163"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6570744"/>
      </p:ext>
    </p:extLst>
  </p:cSld>
  <p:clrMap bg1="lt1" tx1="dk1" bg2="lt2" tx2="dk2" accent1="accent1" accent2="accent2" accent3="accent3" accent4="accent4" accent5="accent5" accent6="accent6" hlink="hlink" folHlink="folHlink"/>
  <p:sldLayoutIdLst>
    <p:sldLayoutId id="2147485213" r:id="rId1"/>
    <p:sldLayoutId id="2147485214" r:id="rId2"/>
    <p:sldLayoutId id="2147485215" r:id="rId3"/>
    <p:sldLayoutId id="2147485216" r:id="rId4"/>
    <p:sldLayoutId id="2147485217" r:id="rId5"/>
  </p:sldLayoutIdLst>
  <p:hf hdr="0" ftr="0" dt="0"/>
  <p:txStyles>
    <p:title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1" fontAlgn="base" hangingPunct="1">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2pPr>
      <a:lvl3pPr algn="ctr" defTabSz="457200" rtl="0" eaLnBrk="1" fontAlgn="base" hangingPunct="1">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3pPr>
      <a:lvl4pPr algn="ctr" defTabSz="457200" rtl="0" eaLnBrk="1" fontAlgn="base" hangingPunct="1">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4pPr>
      <a:lvl5pPr algn="ctr" defTabSz="457200" rtl="0" eaLnBrk="1" fontAlgn="base" hangingPunct="1">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9"/>
          <p:cNvSpPr txBox="1">
            <a:spLocks noChangeArrowheads="1"/>
          </p:cNvSpPr>
          <p:nvPr/>
        </p:nvSpPr>
        <p:spPr bwMode="auto">
          <a:xfrm>
            <a:off x="5262420" y="3819361"/>
            <a:ext cx="3597099"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dirty="0">
                <a:solidFill>
                  <a:srgbClr val="FFFFFF"/>
                </a:solidFill>
              </a:rPr>
              <a:t>Presented by</a:t>
            </a:r>
            <a:r>
              <a:rPr lang="en-US" sz="1200">
                <a:solidFill>
                  <a:srgbClr val="FFFFFF"/>
                </a:solidFill>
              </a:rPr>
              <a:t>:      </a:t>
            </a:r>
            <a:endParaRPr lang="en-US" sz="1200" dirty="0">
              <a:solidFill>
                <a:srgbClr val="FFFFFF"/>
              </a:solidFill>
            </a:endParaRPr>
          </a:p>
          <a:p>
            <a:pPr eaLnBrk="1" hangingPunct="1"/>
            <a:r>
              <a:rPr lang="en-US" sz="1200" dirty="0">
                <a:solidFill>
                  <a:srgbClr val="FFFFFF"/>
                </a:solidFill>
              </a:rPr>
              <a:t>Designation:	       Regional Head: Northern Cape</a:t>
            </a:r>
          </a:p>
        </p:txBody>
      </p:sp>
      <p:sp>
        <p:nvSpPr>
          <p:cNvPr id="6" name="TextBox 5">
            <a:extLst>
              <a:ext uri="{FF2B5EF4-FFF2-40B4-BE49-F238E27FC236}">
                <a16:creationId xmlns:a16="http://schemas.microsoft.com/office/drawing/2014/main" id="{D928070B-9216-966B-632D-CF6BCD6C6209}"/>
              </a:ext>
            </a:extLst>
          </p:cNvPr>
          <p:cNvSpPr txBox="1"/>
          <p:nvPr/>
        </p:nvSpPr>
        <p:spPr>
          <a:xfrm>
            <a:off x="6896100" y="1236784"/>
            <a:ext cx="4914900" cy="307777"/>
          </a:xfrm>
          <a:prstGeom prst="rect">
            <a:avLst/>
          </a:prstGeom>
          <a:noFill/>
        </p:spPr>
        <p:txBody>
          <a:bodyPr wrap="square" rtlCol="0">
            <a:spAutoFit/>
          </a:bodyPr>
          <a:lstStyle/>
          <a:p>
            <a:pPr algn="r"/>
            <a:r>
              <a:rPr lang="en-US" sz="1400" b="1" dirty="0">
                <a:solidFill>
                  <a:schemeClr val="bg1"/>
                </a:solidFill>
                <a:latin typeface="Arial" panose="020B0604020202020204" pitchFamily="34" charset="0"/>
                <a:cs typeface="Arial" panose="020B0604020202020204" pitchFamily="34" charset="0"/>
              </a:rPr>
              <a:t>NATIONAL MINISTERIAL WEBINAR</a:t>
            </a:r>
            <a:endParaRPr lang="en-ZA" sz="1400" b="1"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D928070B-9216-966B-632D-CF6BCD6C6209}"/>
              </a:ext>
            </a:extLst>
          </p:cNvPr>
          <p:cNvSpPr txBox="1"/>
          <p:nvPr/>
        </p:nvSpPr>
        <p:spPr>
          <a:xfrm>
            <a:off x="6921500" y="1541584"/>
            <a:ext cx="5270500" cy="1569660"/>
          </a:xfrm>
          <a:prstGeom prst="rect">
            <a:avLst/>
          </a:prstGeom>
          <a:noFill/>
        </p:spPr>
        <p:txBody>
          <a:bodyPr wrap="square" rtlCol="0">
            <a:spAutoFit/>
          </a:bodyPr>
          <a:lstStyle/>
          <a:p>
            <a:pPr algn="r"/>
            <a:r>
              <a:rPr lang="en-US" sz="2400" dirty="0">
                <a:solidFill>
                  <a:schemeClr val="bg1"/>
                </a:solidFill>
                <a:latin typeface="Arial" panose="020B0604020202020204" pitchFamily="34" charset="0"/>
                <a:cs typeface="Arial" panose="020B0604020202020204" pitchFamily="34" charset="0"/>
              </a:rPr>
              <a:t>IMPLEMENTATION OF THE 2025</a:t>
            </a:r>
          </a:p>
          <a:p>
            <a:pPr algn="r"/>
            <a:r>
              <a:rPr lang="en-US" sz="2400" b="1" dirty="0">
                <a:solidFill>
                  <a:srgbClr val="CCFFCC"/>
                </a:solidFill>
                <a:latin typeface="Arial" panose="020B0604020202020204" pitchFamily="34" charset="0"/>
                <a:cs typeface="Arial" panose="020B0604020202020204" pitchFamily="34" charset="0"/>
              </a:rPr>
              <a:t>WATER AND SANITATION INDABA RESOLUTIONS: </a:t>
            </a:r>
          </a:p>
          <a:p>
            <a:pPr algn="r"/>
            <a:r>
              <a:rPr lang="en-US" sz="2400" b="1" dirty="0">
                <a:solidFill>
                  <a:srgbClr val="CCFFCC"/>
                </a:solidFill>
                <a:latin typeface="Arial" panose="020B0604020202020204" pitchFamily="34" charset="0"/>
                <a:cs typeface="Arial" panose="020B0604020202020204" pitchFamily="34" charset="0"/>
              </a:rPr>
              <a:t>Northern Cape Report</a:t>
            </a:r>
            <a:endParaRPr lang="en-ZA" sz="2400" b="1" dirty="0">
              <a:solidFill>
                <a:srgbClr val="CCFFCC"/>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D928070B-9216-966B-632D-CF6BCD6C6209}"/>
              </a:ext>
            </a:extLst>
          </p:cNvPr>
          <p:cNvSpPr txBox="1"/>
          <p:nvPr/>
        </p:nvSpPr>
        <p:spPr>
          <a:xfrm>
            <a:off x="1271464" y="5296436"/>
            <a:ext cx="1587500" cy="523220"/>
          </a:xfrm>
          <a:prstGeom prst="rect">
            <a:avLst/>
          </a:prstGeom>
          <a:noFill/>
        </p:spPr>
        <p:txBody>
          <a:bodyPr wrap="square" rtlCol="0">
            <a:spAutoFit/>
          </a:bodyPr>
          <a:lstStyle/>
          <a:p>
            <a:pPr algn="ctr"/>
            <a:r>
              <a:rPr lang="en-GB" sz="1400" b="1" dirty="0">
                <a:solidFill>
                  <a:schemeClr val="bg1"/>
                </a:solidFill>
              </a:rPr>
              <a:t>FRIDAY, </a:t>
            </a:r>
            <a:br>
              <a:rPr lang="en-GB" sz="1400" b="1" dirty="0">
                <a:solidFill>
                  <a:schemeClr val="bg1"/>
                </a:solidFill>
              </a:rPr>
            </a:br>
            <a:r>
              <a:rPr lang="en-GB" sz="1400" b="1" dirty="0">
                <a:solidFill>
                  <a:schemeClr val="bg1"/>
                </a:solidFill>
              </a:rPr>
              <a:t>10 APRIL 2026</a:t>
            </a:r>
            <a:endParaRPr lang="en-ZA" sz="1400" dirty="0">
              <a:solidFill>
                <a:schemeClr val="bg1"/>
              </a:solidFill>
            </a:endParaRPr>
          </a:p>
        </p:txBody>
      </p:sp>
      <p:sp>
        <p:nvSpPr>
          <p:cNvPr id="9" name="TextBox 8">
            <a:extLst>
              <a:ext uri="{FF2B5EF4-FFF2-40B4-BE49-F238E27FC236}">
                <a16:creationId xmlns:a16="http://schemas.microsoft.com/office/drawing/2014/main" id="{D928070B-9216-966B-632D-CF6BCD6C6209}"/>
              </a:ext>
            </a:extLst>
          </p:cNvPr>
          <p:cNvSpPr txBox="1"/>
          <p:nvPr/>
        </p:nvSpPr>
        <p:spPr>
          <a:xfrm>
            <a:off x="3962478" y="5257290"/>
            <a:ext cx="1587500" cy="523220"/>
          </a:xfrm>
          <a:prstGeom prst="rect">
            <a:avLst/>
          </a:prstGeom>
          <a:noFill/>
        </p:spPr>
        <p:txBody>
          <a:bodyPr wrap="square" rtlCol="0">
            <a:spAutoFit/>
          </a:bodyPr>
          <a:lstStyle/>
          <a:p>
            <a:pPr algn="ctr"/>
            <a:r>
              <a:rPr lang="en-GB" sz="1400" dirty="0">
                <a:solidFill>
                  <a:srgbClr val="FFFFFF"/>
                </a:solidFill>
              </a:rPr>
              <a:t>TIME:</a:t>
            </a:r>
            <a:endParaRPr lang="en-ZA" sz="1400" dirty="0">
              <a:solidFill>
                <a:srgbClr val="FFFFFF"/>
              </a:solidFill>
            </a:endParaRPr>
          </a:p>
          <a:p>
            <a:pPr algn="ctr"/>
            <a:r>
              <a:rPr lang="en-GB" sz="1400" b="1" dirty="0">
                <a:solidFill>
                  <a:srgbClr val="FFFFFF"/>
                </a:solidFill>
              </a:rPr>
              <a:t>10:00 to 13:00</a:t>
            </a:r>
            <a:endParaRPr lang="en-ZA" sz="1400" dirty="0">
              <a:solidFill>
                <a:srgbClr val="FFFFFF"/>
              </a:solidFill>
            </a:endParaRPr>
          </a:p>
        </p:txBody>
      </p:sp>
      <p:sp>
        <p:nvSpPr>
          <p:cNvPr id="10" name="TextBox 9">
            <a:extLst>
              <a:ext uri="{FF2B5EF4-FFF2-40B4-BE49-F238E27FC236}">
                <a16:creationId xmlns:a16="http://schemas.microsoft.com/office/drawing/2014/main" id="{D928070B-9216-966B-632D-CF6BCD6C6209}"/>
              </a:ext>
            </a:extLst>
          </p:cNvPr>
          <p:cNvSpPr txBox="1"/>
          <p:nvPr/>
        </p:nvSpPr>
        <p:spPr>
          <a:xfrm>
            <a:off x="6529264" y="5080992"/>
            <a:ext cx="1687636" cy="738664"/>
          </a:xfrm>
          <a:prstGeom prst="rect">
            <a:avLst/>
          </a:prstGeom>
          <a:noFill/>
        </p:spPr>
        <p:txBody>
          <a:bodyPr wrap="square" rtlCol="0">
            <a:spAutoFit/>
          </a:bodyPr>
          <a:lstStyle/>
          <a:p>
            <a:pPr algn="ctr"/>
            <a:r>
              <a:rPr lang="en-GB" sz="1400" dirty="0">
                <a:solidFill>
                  <a:srgbClr val="FFFFFF"/>
                </a:solidFill>
              </a:rPr>
              <a:t>VENUE:</a:t>
            </a:r>
            <a:endParaRPr lang="en-ZA" sz="1400" dirty="0">
              <a:solidFill>
                <a:srgbClr val="FFFFFF"/>
              </a:solidFill>
            </a:endParaRPr>
          </a:p>
          <a:p>
            <a:pPr algn="ctr"/>
            <a:r>
              <a:rPr lang="en-GB" sz="1400" b="1" dirty="0">
                <a:solidFill>
                  <a:srgbClr val="FFFFFF"/>
                </a:solidFill>
              </a:rPr>
              <a:t>ZOOM VIRTUAL PLATFORM</a:t>
            </a:r>
            <a:endParaRPr lang="en-ZA" sz="1400" dirty="0">
              <a:solidFill>
                <a:srgbClr val="FFFFFF"/>
              </a:solidFill>
            </a:endParaRPr>
          </a:p>
        </p:txBody>
      </p:sp>
      <p:sp>
        <p:nvSpPr>
          <p:cNvPr id="3" name="TextBox 2">
            <a:extLst>
              <a:ext uri="{FF2B5EF4-FFF2-40B4-BE49-F238E27FC236}">
                <a16:creationId xmlns:a16="http://schemas.microsoft.com/office/drawing/2014/main" id="{7C3E1D1D-B391-2D57-6CF2-7ADF165F7BB1}"/>
              </a:ext>
            </a:extLst>
          </p:cNvPr>
          <p:cNvSpPr txBox="1"/>
          <p:nvPr/>
        </p:nvSpPr>
        <p:spPr>
          <a:xfrm>
            <a:off x="2937295" y="3283152"/>
            <a:ext cx="6461184" cy="369332"/>
          </a:xfrm>
          <a:prstGeom prst="rect">
            <a:avLst/>
          </a:prstGeom>
          <a:noFill/>
        </p:spPr>
        <p:txBody>
          <a:bodyPr wrap="square">
            <a:spAutoFit/>
          </a:bodyPr>
          <a:lstStyle/>
          <a:p>
            <a:r>
              <a:rPr lang="en-ZA" dirty="0" err="1"/>
              <a:t>uMngeni</a:t>
            </a:r>
            <a:endParaRPr lang="en-ZA" dirty="0"/>
          </a:p>
        </p:txBody>
      </p:sp>
    </p:spTree>
    <p:extLst>
      <p:ext uri="{BB962C8B-B14F-4D97-AF65-F5344CB8AC3E}">
        <p14:creationId xmlns:p14="http://schemas.microsoft.com/office/powerpoint/2010/main" val="27418821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CD656-F988-0074-2948-433F1D0ED5AB}"/>
            </a:ext>
          </a:extLst>
        </p:cNvPr>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3125829D-65D0-7842-B15C-3D5183CE5232}"/>
              </a:ext>
            </a:extLst>
          </p:cNvPr>
          <p:cNvSpPr txBox="1">
            <a:spLocks/>
          </p:cNvSpPr>
          <p:nvPr/>
        </p:nvSpPr>
        <p:spPr>
          <a:xfrm>
            <a:off x="8773897" y="6675437"/>
            <a:ext cx="3123758" cy="365125"/>
          </a:xfrm>
          <a:prstGeom prst="rect">
            <a:avLst/>
          </a:prstGeom>
        </p:spPr>
        <p:txBody>
          <a:bodyPr vert="horz" wrap="square" lIns="91440" tIns="45720" rIns="91440" bIns="45720" numCol="1" anchor="t" anchorCtr="0" compatLnSpc="1">
            <a:prstTxWarp prst="textNoShape">
              <a:avLst/>
            </a:prstTxWarp>
          </a:bodyPr>
          <a:lstStyle>
            <a:defPPr>
              <a:defRPr lang="x-none"/>
            </a:defPPr>
            <a:lvl1pPr marL="0" algn="ctr" defTabSz="914400" rtl="0" eaLnBrk="1" latinLnBrk="0" hangingPunct="1">
              <a:defRPr sz="105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6E6B949B-FF25-4512-A6F3-1B8E765DDD27}" type="slidenum">
              <a:rPr lang="en-US" altLang="en-US" smtClean="0">
                <a:solidFill>
                  <a:schemeClr val="bg1"/>
                </a:solidFill>
              </a:rPr>
              <a:pPr algn="r">
                <a:defRPr/>
              </a:pPr>
              <a:t>10</a:t>
            </a:fld>
            <a:endParaRPr lang="en-US" altLang="en-US" dirty="0">
              <a:solidFill>
                <a:schemeClr val="bg1"/>
              </a:solidFill>
            </a:endParaRPr>
          </a:p>
        </p:txBody>
      </p:sp>
      <p:sp>
        <p:nvSpPr>
          <p:cNvPr id="5" name="Content Placeholder 2">
            <a:extLst>
              <a:ext uri="{FF2B5EF4-FFF2-40B4-BE49-F238E27FC236}">
                <a16:creationId xmlns:a16="http://schemas.microsoft.com/office/drawing/2014/main" id="{379C5D2D-022F-5648-F4F5-53C584A5C9CF}"/>
              </a:ext>
            </a:extLst>
          </p:cNvPr>
          <p:cNvSpPr txBox="1">
            <a:spLocks/>
          </p:cNvSpPr>
          <p:nvPr/>
        </p:nvSpPr>
        <p:spPr bwMode="auto">
          <a:xfrm>
            <a:off x="0" y="294372"/>
            <a:ext cx="12066104" cy="44958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2475"/>
              </a:lnSpc>
              <a:buNone/>
            </a:pPr>
            <a:r>
              <a:rPr lang="en-US" sz="2800" b="1" dirty="0">
                <a:solidFill>
                  <a:schemeClr val="tx2"/>
                </a:solidFill>
              </a:rPr>
              <a:t>Theme 3:Enhancing and Strengthening technical and operational capacity and efficiency (4)</a:t>
            </a:r>
          </a:p>
        </p:txBody>
      </p:sp>
      <p:graphicFrame>
        <p:nvGraphicFramePr>
          <p:cNvPr id="2" name="Chart 1">
            <a:extLst>
              <a:ext uri="{FF2B5EF4-FFF2-40B4-BE49-F238E27FC236}">
                <a16:creationId xmlns:a16="http://schemas.microsoft.com/office/drawing/2014/main" id="{537DAE44-EF13-ADC4-A41D-2FF96DFBF6FC}"/>
              </a:ext>
            </a:extLst>
          </p:cNvPr>
          <p:cNvGraphicFramePr/>
          <p:nvPr>
            <p:extLst>
              <p:ext uri="{D42A27DB-BD31-4B8C-83A1-F6EECF244321}">
                <p14:modId xmlns:p14="http://schemas.microsoft.com/office/powerpoint/2010/main" val="907809756"/>
              </p:ext>
            </p:extLst>
          </p:nvPr>
        </p:nvGraphicFramePr>
        <p:xfrm>
          <a:off x="203990" y="1030046"/>
          <a:ext cx="5892010" cy="5359297"/>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6">
            <a:extLst>
              <a:ext uri="{FF2B5EF4-FFF2-40B4-BE49-F238E27FC236}">
                <a16:creationId xmlns:a16="http://schemas.microsoft.com/office/drawing/2014/main" id="{E4F4D2BB-9449-F764-8C4C-AAA209A52641}"/>
              </a:ext>
            </a:extLst>
          </p:cNvPr>
          <p:cNvSpPr txBox="1">
            <a:spLocks noChangeArrowheads="1"/>
          </p:cNvSpPr>
          <p:nvPr/>
        </p:nvSpPr>
        <p:spPr bwMode="auto">
          <a:xfrm>
            <a:off x="6258187" y="1720840"/>
            <a:ext cx="5729823" cy="34163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just"/>
            <a:r>
              <a:rPr lang="en-ZA" sz="1800" dirty="0"/>
              <a:t>(3.14) </a:t>
            </a:r>
            <a:r>
              <a:rPr lang="en-US" sz="1800" dirty="0"/>
              <a:t>100% of WSAs/WSP has started to implement the local government professionalisation framework (&lt;50%)</a:t>
            </a:r>
          </a:p>
          <a:p>
            <a:pPr algn="just"/>
            <a:endParaRPr lang="en-ZA" sz="1800" dirty="0"/>
          </a:p>
          <a:p>
            <a:pPr algn="just"/>
            <a:r>
              <a:rPr lang="en-ZA" sz="1800" dirty="0"/>
              <a:t>(3.17) </a:t>
            </a:r>
            <a:r>
              <a:rPr lang="en-US" sz="1800" dirty="0"/>
              <a:t>100% of WSAs reported having started to prioritise creation and filling of key technical positions (&lt;50%)</a:t>
            </a:r>
          </a:p>
          <a:p>
            <a:pPr algn="just"/>
            <a:endParaRPr lang="en-ZA" sz="1800" dirty="0"/>
          </a:p>
          <a:p>
            <a:pPr algn="just"/>
            <a:r>
              <a:rPr lang="en-ZA" sz="1800" dirty="0"/>
              <a:t>(3.18)</a:t>
            </a:r>
            <a:r>
              <a:rPr lang="en-US" sz="1800" dirty="0"/>
              <a:t> 92% of WSAs reported having commenced (&lt;50%) with the review of their bylaws regarding enforcement of water and sanitation policies, 2% of WSAs have not yet started</a:t>
            </a:r>
            <a:endParaRPr lang="en-GB" sz="1800" dirty="0"/>
          </a:p>
        </p:txBody>
      </p:sp>
    </p:spTree>
    <p:extLst>
      <p:ext uri="{BB962C8B-B14F-4D97-AF65-F5344CB8AC3E}">
        <p14:creationId xmlns:p14="http://schemas.microsoft.com/office/powerpoint/2010/main" val="20277197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9504AA-A401-96A2-068A-86774C1B92E4}"/>
            </a:ext>
          </a:extLst>
        </p:cNvPr>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D6A9B7C4-ABEC-3906-6DA7-6F6CF1ABC785}"/>
              </a:ext>
            </a:extLst>
          </p:cNvPr>
          <p:cNvSpPr txBox="1">
            <a:spLocks/>
          </p:cNvSpPr>
          <p:nvPr/>
        </p:nvSpPr>
        <p:spPr>
          <a:xfrm>
            <a:off x="8773897" y="6675437"/>
            <a:ext cx="3123758" cy="365125"/>
          </a:xfrm>
          <a:prstGeom prst="rect">
            <a:avLst/>
          </a:prstGeom>
        </p:spPr>
        <p:txBody>
          <a:bodyPr vert="horz" wrap="square" lIns="91440" tIns="45720" rIns="91440" bIns="45720" numCol="1" anchor="t" anchorCtr="0" compatLnSpc="1">
            <a:prstTxWarp prst="textNoShape">
              <a:avLst/>
            </a:prstTxWarp>
          </a:bodyPr>
          <a:lstStyle>
            <a:defPPr>
              <a:defRPr lang="x-none"/>
            </a:defPPr>
            <a:lvl1pPr marL="0" algn="ctr" defTabSz="914400" rtl="0" eaLnBrk="1" latinLnBrk="0" hangingPunct="1">
              <a:defRPr sz="105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6E6B949B-FF25-4512-A6F3-1B8E765DDD27}" type="slidenum">
              <a:rPr lang="en-US" altLang="en-US" smtClean="0">
                <a:solidFill>
                  <a:schemeClr val="bg1"/>
                </a:solidFill>
              </a:rPr>
              <a:pPr algn="r">
                <a:defRPr/>
              </a:pPr>
              <a:t>11</a:t>
            </a:fld>
            <a:endParaRPr lang="en-US" altLang="en-US" dirty="0">
              <a:solidFill>
                <a:schemeClr val="bg1"/>
              </a:solidFill>
            </a:endParaRPr>
          </a:p>
        </p:txBody>
      </p:sp>
      <p:sp>
        <p:nvSpPr>
          <p:cNvPr id="5" name="Content Placeholder 2">
            <a:extLst>
              <a:ext uri="{FF2B5EF4-FFF2-40B4-BE49-F238E27FC236}">
                <a16:creationId xmlns:a16="http://schemas.microsoft.com/office/drawing/2014/main" id="{EC876075-CDCA-928C-6DFB-24BB0149D238}"/>
              </a:ext>
            </a:extLst>
          </p:cNvPr>
          <p:cNvSpPr txBox="1">
            <a:spLocks/>
          </p:cNvSpPr>
          <p:nvPr/>
        </p:nvSpPr>
        <p:spPr bwMode="auto">
          <a:xfrm>
            <a:off x="0" y="363220"/>
            <a:ext cx="12557760" cy="44958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2475"/>
              </a:lnSpc>
              <a:buNone/>
            </a:pPr>
            <a:r>
              <a:rPr lang="en-US" sz="2800" b="1" dirty="0">
                <a:solidFill>
                  <a:schemeClr val="tx2"/>
                </a:solidFill>
              </a:rPr>
              <a:t>Theme 4: Building partnerships through building water sensitive and resilient communities</a:t>
            </a:r>
          </a:p>
        </p:txBody>
      </p:sp>
      <p:sp>
        <p:nvSpPr>
          <p:cNvPr id="10" name="TextBox 6">
            <a:extLst>
              <a:ext uri="{FF2B5EF4-FFF2-40B4-BE49-F238E27FC236}">
                <a16:creationId xmlns:a16="http://schemas.microsoft.com/office/drawing/2014/main" id="{6DC0205C-45F6-6F40-DB6D-AFF28A1199CB}"/>
              </a:ext>
            </a:extLst>
          </p:cNvPr>
          <p:cNvSpPr txBox="1">
            <a:spLocks noChangeArrowheads="1"/>
          </p:cNvSpPr>
          <p:nvPr/>
        </p:nvSpPr>
        <p:spPr bwMode="auto">
          <a:xfrm>
            <a:off x="6323162" y="1356793"/>
            <a:ext cx="5749570" cy="35913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just" eaLnBrk="1" hangingPunct="1">
              <a:lnSpc>
                <a:spcPts val="2475"/>
              </a:lnSpc>
            </a:pPr>
            <a:r>
              <a:rPr lang="en-US" sz="1800" dirty="0"/>
              <a:t>(4.1) 15% of WSAs report working with business and civil society leaders. 69% have reported that they are starting to work with these leaders while 8% have good progress (&gt;50%) and a further 8% reported no progress</a:t>
            </a:r>
          </a:p>
          <a:p>
            <a:pPr algn="just" eaLnBrk="1" hangingPunct="1">
              <a:lnSpc>
                <a:spcPts val="2475"/>
              </a:lnSpc>
            </a:pPr>
            <a:endParaRPr lang="en-US" sz="1800" dirty="0"/>
          </a:p>
          <a:p>
            <a:pPr algn="just" eaLnBrk="1" hangingPunct="1">
              <a:lnSpc>
                <a:spcPts val="2475"/>
              </a:lnSpc>
            </a:pPr>
            <a:r>
              <a:rPr lang="en-US" sz="1800" dirty="0"/>
              <a:t>(4.4) 69% of WSAs reported having started to work with local business and civil society to address W&amp;S challenges, 19% of WSAs reported working with local business and civil society. 12% of WSAs have not yet started</a:t>
            </a:r>
            <a:endParaRPr lang="en-US" sz="1800" b="1" dirty="0">
              <a:solidFill>
                <a:schemeClr val="tx2"/>
              </a:solidFill>
            </a:endParaRPr>
          </a:p>
        </p:txBody>
      </p:sp>
      <p:graphicFrame>
        <p:nvGraphicFramePr>
          <p:cNvPr id="2" name="Chart 1">
            <a:extLst>
              <a:ext uri="{FF2B5EF4-FFF2-40B4-BE49-F238E27FC236}">
                <a16:creationId xmlns:a16="http://schemas.microsoft.com/office/drawing/2014/main" id="{5AD3118B-8F9B-9958-6C00-C7D25C0FAC94}"/>
              </a:ext>
            </a:extLst>
          </p:cNvPr>
          <p:cNvGraphicFramePr/>
          <p:nvPr>
            <p:extLst>
              <p:ext uri="{D42A27DB-BD31-4B8C-83A1-F6EECF244321}">
                <p14:modId xmlns:p14="http://schemas.microsoft.com/office/powerpoint/2010/main" val="1115920788"/>
              </p:ext>
            </p:extLst>
          </p:nvPr>
        </p:nvGraphicFramePr>
        <p:xfrm>
          <a:off x="249901" y="1036320"/>
          <a:ext cx="6220474" cy="519411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35234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06474A-7B90-CD9E-0C18-5493F5FA483C}"/>
            </a:ext>
          </a:extLst>
        </p:cNvPr>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81E7F436-CB03-7EA4-B3B7-C6BEAE9EABDB}"/>
              </a:ext>
            </a:extLst>
          </p:cNvPr>
          <p:cNvSpPr txBox="1">
            <a:spLocks/>
          </p:cNvSpPr>
          <p:nvPr/>
        </p:nvSpPr>
        <p:spPr>
          <a:xfrm>
            <a:off x="8773897" y="6675437"/>
            <a:ext cx="3123758" cy="365125"/>
          </a:xfrm>
          <a:prstGeom prst="rect">
            <a:avLst/>
          </a:prstGeom>
        </p:spPr>
        <p:txBody>
          <a:bodyPr vert="horz" wrap="square" lIns="91440" tIns="45720" rIns="91440" bIns="45720" numCol="1" anchor="t" anchorCtr="0" compatLnSpc="1">
            <a:prstTxWarp prst="textNoShape">
              <a:avLst/>
            </a:prstTxWarp>
          </a:bodyPr>
          <a:lstStyle>
            <a:defPPr>
              <a:defRPr lang="x-none"/>
            </a:defPPr>
            <a:lvl1pPr marL="0" algn="ctr" defTabSz="914400" rtl="0" eaLnBrk="1" latinLnBrk="0" hangingPunct="1">
              <a:defRPr sz="105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6E6B949B-FF25-4512-A6F3-1B8E765DDD27}" type="slidenum">
              <a:rPr lang="en-US" altLang="en-US" smtClean="0">
                <a:solidFill>
                  <a:schemeClr val="bg1"/>
                </a:solidFill>
              </a:rPr>
              <a:pPr algn="r">
                <a:defRPr/>
              </a:pPr>
              <a:t>12</a:t>
            </a:fld>
            <a:endParaRPr lang="en-US" altLang="en-US" dirty="0">
              <a:solidFill>
                <a:schemeClr val="bg1"/>
              </a:solidFill>
            </a:endParaRPr>
          </a:p>
        </p:txBody>
      </p:sp>
      <p:sp>
        <p:nvSpPr>
          <p:cNvPr id="5" name="Content Placeholder 2">
            <a:extLst>
              <a:ext uri="{FF2B5EF4-FFF2-40B4-BE49-F238E27FC236}">
                <a16:creationId xmlns:a16="http://schemas.microsoft.com/office/drawing/2014/main" id="{BF688C78-5765-B1A4-EC20-CB1A8ACEBB7B}"/>
              </a:ext>
            </a:extLst>
          </p:cNvPr>
          <p:cNvSpPr txBox="1">
            <a:spLocks/>
          </p:cNvSpPr>
          <p:nvPr/>
        </p:nvSpPr>
        <p:spPr bwMode="auto">
          <a:xfrm>
            <a:off x="-1" y="363220"/>
            <a:ext cx="11897655" cy="44958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2475"/>
              </a:lnSpc>
              <a:buNone/>
            </a:pPr>
            <a:r>
              <a:rPr lang="en-US" sz="2800" b="1" dirty="0">
                <a:solidFill>
                  <a:schemeClr val="tx2"/>
                </a:solidFill>
              </a:rPr>
              <a:t>Theme 5: Fighting criminality and corruption in the water and sanitation sector</a:t>
            </a:r>
          </a:p>
        </p:txBody>
      </p:sp>
      <p:sp>
        <p:nvSpPr>
          <p:cNvPr id="10" name="TextBox 6">
            <a:extLst>
              <a:ext uri="{FF2B5EF4-FFF2-40B4-BE49-F238E27FC236}">
                <a16:creationId xmlns:a16="http://schemas.microsoft.com/office/drawing/2014/main" id="{E59B6BC3-060F-22E9-C840-6B36CC3A866E}"/>
              </a:ext>
            </a:extLst>
          </p:cNvPr>
          <p:cNvSpPr txBox="1">
            <a:spLocks noChangeArrowheads="1"/>
          </p:cNvSpPr>
          <p:nvPr/>
        </p:nvSpPr>
        <p:spPr bwMode="auto">
          <a:xfrm>
            <a:off x="6014906" y="1168560"/>
            <a:ext cx="5973103" cy="45531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just" eaLnBrk="1" hangingPunct="1">
              <a:lnSpc>
                <a:spcPts val="2475"/>
              </a:lnSpc>
            </a:pPr>
            <a:r>
              <a:rPr lang="en-US" sz="1800" dirty="0"/>
              <a:t>(5.1) 72% of WSAs reported having started to develop an infrastructure security strategy, 12% reported no progress and 15% of WSAs in this province achieving this target</a:t>
            </a:r>
          </a:p>
          <a:p>
            <a:pPr algn="just" eaLnBrk="1" hangingPunct="1">
              <a:lnSpc>
                <a:spcPts val="2475"/>
              </a:lnSpc>
            </a:pPr>
            <a:endParaRPr lang="en-US" sz="1800" dirty="0"/>
          </a:p>
          <a:p>
            <a:pPr algn="just" eaLnBrk="1" hangingPunct="1">
              <a:lnSpc>
                <a:spcPts val="2475"/>
              </a:lnSpc>
            </a:pPr>
            <a:r>
              <a:rPr lang="en-US" sz="1800" dirty="0"/>
              <a:t>(5.3) 19% of WSAs reported implementing community and awareness programmes, 69% of WSAs have commenced with the development of such programmes and 4% making good progress. 8% of WSAs have not started with the implementation of the resolution</a:t>
            </a:r>
          </a:p>
          <a:p>
            <a:pPr algn="just" eaLnBrk="1" hangingPunct="1">
              <a:lnSpc>
                <a:spcPts val="2475"/>
              </a:lnSpc>
            </a:pPr>
            <a:endParaRPr lang="en-US" sz="1800" dirty="0"/>
          </a:p>
          <a:p>
            <a:pPr algn="just" eaLnBrk="1" hangingPunct="1">
              <a:lnSpc>
                <a:spcPts val="2475"/>
              </a:lnSpc>
            </a:pPr>
            <a:r>
              <a:rPr lang="en-US" sz="1800" dirty="0"/>
              <a:t>(5.4) 92% of WSAs reported having started with establishing water committees. 8% of WSAs reported no progress</a:t>
            </a:r>
          </a:p>
        </p:txBody>
      </p:sp>
      <p:graphicFrame>
        <p:nvGraphicFramePr>
          <p:cNvPr id="2" name="Chart 1">
            <a:extLst>
              <a:ext uri="{FF2B5EF4-FFF2-40B4-BE49-F238E27FC236}">
                <a16:creationId xmlns:a16="http://schemas.microsoft.com/office/drawing/2014/main" id="{DCF5DF46-9EBB-FC4C-3E27-E58494BFEB03}"/>
              </a:ext>
            </a:extLst>
          </p:cNvPr>
          <p:cNvGraphicFramePr/>
          <p:nvPr>
            <p:extLst>
              <p:ext uri="{D42A27DB-BD31-4B8C-83A1-F6EECF244321}">
                <p14:modId xmlns:p14="http://schemas.microsoft.com/office/powerpoint/2010/main" val="4293083423"/>
              </p:ext>
            </p:extLst>
          </p:nvPr>
        </p:nvGraphicFramePr>
        <p:xfrm>
          <a:off x="203990" y="1030046"/>
          <a:ext cx="5035385" cy="535929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661967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1D480D2-629A-9076-F25F-439CF94A5E15}"/>
              </a:ext>
            </a:extLst>
          </p:cNvPr>
          <p:cNvPicPr>
            <a:picLocks noChangeAspect="1"/>
          </p:cNvPicPr>
          <p:nvPr/>
        </p:nvPicPr>
        <p:blipFill>
          <a:blip r:embed="rId2"/>
          <a:srcRect/>
          <a:stretch>
            <a:fillRect/>
          </a:stretch>
        </p:blipFill>
        <p:spPr>
          <a:xfrm>
            <a:off x="20" y="10"/>
            <a:ext cx="12191980" cy="6857990"/>
          </a:xfrm>
          <a:prstGeom prst="rect">
            <a:avLst/>
          </a:prstGeom>
          <a:noFill/>
        </p:spPr>
      </p:pic>
    </p:spTree>
    <p:extLst>
      <p:ext uri="{BB962C8B-B14F-4D97-AF65-F5344CB8AC3E}">
        <p14:creationId xmlns:p14="http://schemas.microsoft.com/office/powerpoint/2010/main" val="41868198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22AD681-B194-A946-D02F-B8BDA7F8637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EB9025-4637-4149-8F0E-BA50A7909C56}" type="slidenum">
              <a:rPr kumimoji="0" lang="en-US" altLang="en-US" sz="1400" b="1"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altLang="en-US"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 name="Title 2">
            <a:extLst>
              <a:ext uri="{FF2B5EF4-FFF2-40B4-BE49-F238E27FC236}">
                <a16:creationId xmlns:a16="http://schemas.microsoft.com/office/drawing/2014/main" id="{F4734588-6E37-705D-CA2C-6078639E812A}"/>
              </a:ext>
            </a:extLst>
          </p:cNvPr>
          <p:cNvSpPr>
            <a:spLocks noGrp="1"/>
          </p:cNvSpPr>
          <p:nvPr>
            <p:ph type="title"/>
          </p:nvPr>
        </p:nvSpPr>
        <p:spPr>
          <a:xfrm>
            <a:off x="290023" y="168348"/>
            <a:ext cx="10972800" cy="542262"/>
          </a:xfrm>
        </p:spPr>
        <p:txBody>
          <a:bodyPr/>
          <a:lstStyle/>
          <a:p>
            <a:pPr algn="l"/>
            <a:r>
              <a:rPr lang="en-ZA" sz="2000" dirty="0">
                <a:latin typeface="+mn-lt"/>
              </a:rPr>
              <a:t>Water Service Authorities in Northern Cape Province</a:t>
            </a:r>
          </a:p>
        </p:txBody>
      </p:sp>
      <p:sp>
        <p:nvSpPr>
          <p:cNvPr id="4" name="Content Placeholder 3">
            <a:extLst>
              <a:ext uri="{FF2B5EF4-FFF2-40B4-BE49-F238E27FC236}">
                <a16:creationId xmlns:a16="http://schemas.microsoft.com/office/drawing/2014/main" id="{11A110CB-EF58-BFEC-00AE-ED54DE06F1B9}"/>
              </a:ext>
            </a:extLst>
          </p:cNvPr>
          <p:cNvSpPr>
            <a:spLocks noGrp="1"/>
          </p:cNvSpPr>
          <p:nvPr>
            <p:ph sz="quarter" idx="13"/>
          </p:nvPr>
        </p:nvSpPr>
        <p:spPr>
          <a:xfrm>
            <a:off x="290023" y="744870"/>
            <a:ext cx="10972800" cy="5808921"/>
          </a:xfrm>
        </p:spPr>
        <p:txBody>
          <a:bodyPr numCol="2"/>
          <a:lstStyle/>
          <a:p>
            <a:r>
              <a:rPr lang="en-ZA" dirty="0"/>
              <a:t>!Kai! Garib Local Municipality</a:t>
            </a:r>
          </a:p>
          <a:p>
            <a:r>
              <a:rPr lang="en-ZA" dirty="0"/>
              <a:t>!</a:t>
            </a:r>
            <a:r>
              <a:rPr lang="en-ZA" dirty="0" err="1"/>
              <a:t>Kheis</a:t>
            </a:r>
            <a:r>
              <a:rPr lang="en-ZA" dirty="0"/>
              <a:t> Local Municipality</a:t>
            </a:r>
          </a:p>
          <a:p>
            <a:r>
              <a:rPr lang="en-ZA" dirty="0"/>
              <a:t>Dawid </a:t>
            </a:r>
            <a:r>
              <a:rPr lang="en-ZA" dirty="0" err="1"/>
              <a:t>Kruiper</a:t>
            </a:r>
            <a:endParaRPr lang="en-ZA" dirty="0"/>
          </a:p>
          <a:p>
            <a:r>
              <a:rPr lang="en-ZA" dirty="0" err="1"/>
              <a:t>Dikgatlong</a:t>
            </a:r>
            <a:r>
              <a:rPr lang="en-ZA" dirty="0"/>
              <a:t> Local Municipality</a:t>
            </a:r>
          </a:p>
          <a:p>
            <a:r>
              <a:rPr lang="en-ZA" dirty="0"/>
              <a:t>Emthanjeni Local Municipality</a:t>
            </a:r>
          </a:p>
          <a:p>
            <a:r>
              <a:rPr lang="en-ZA" dirty="0"/>
              <a:t>Gamagara Local Municipality</a:t>
            </a:r>
          </a:p>
          <a:p>
            <a:r>
              <a:rPr lang="en-ZA" dirty="0"/>
              <a:t>Ga-</a:t>
            </a:r>
            <a:r>
              <a:rPr lang="en-ZA" dirty="0" err="1"/>
              <a:t>Segonyana</a:t>
            </a:r>
            <a:r>
              <a:rPr lang="en-ZA" dirty="0"/>
              <a:t> Local Municipality</a:t>
            </a:r>
          </a:p>
          <a:p>
            <a:r>
              <a:rPr lang="en-ZA" dirty="0" err="1"/>
              <a:t>Hantam</a:t>
            </a:r>
            <a:r>
              <a:rPr lang="en-ZA" dirty="0"/>
              <a:t> Local Municipality</a:t>
            </a:r>
          </a:p>
          <a:p>
            <a:r>
              <a:rPr lang="en-ZA" dirty="0"/>
              <a:t>Joe </a:t>
            </a:r>
            <a:r>
              <a:rPr lang="en-ZA" dirty="0" err="1"/>
              <a:t>Morolong</a:t>
            </a:r>
            <a:r>
              <a:rPr lang="en-ZA" dirty="0"/>
              <a:t> Local Municipality</a:t>
            </a:r>
          </a:p>
          <a:p>
            <a:r>
              <a:rPr lang="en-ZA" dirty="0" err="1"/>
              <a:t>Kamiesberg</a:t>
            </a:r>
            <a:r>
              <a:rPr lang="en-ZA" dirty="0"/>
              <a:t> Local Municipality</a:t>
            </a:r>
          </a:p>
          <a:p>
            <a:r>
              <a:rPr lang="en-ZA" dirty="0" err="1"/>
              <a:t>Kareeberg</a:t>
            </a:r>
            <a:r>
              <a:rPr lang="en-ZA" dirty="0"/>
              <a:t> Local Municipality</a:t>
            </a:r>
          </a:p>
          <a:p>
            <a:r>
              <a:rPr lang="en-ZA" dirty="0"/>
              <a:t>Karoo Hoogland Local Municipality</a:t>
            </a:r>
          </a:p>
          <a:p>
            <a:r>
              <a:rPr lang="en-ZA" dirty="0"/>
              <a:t>Kgatelopele Local Municipality</a:t>
            </a:r>
          </a:p>
          <a:p>
            <a:r>
              <a:rPr lang="en-ZA" dirty="0"/>
              <a:t>Khai-Ma Local Municipality</a:t>
            </a:r>
          </a:p>
          <a:p>
            <a:r>
              <a:rPr lang="en-ZA" dirty="0"/>
              <a:t>Magareng Local Municipality</a:t>
            </a:r>
          </a:p>
          <a:p>
            <a:r>
              <a:rPr lang="en-ZA" dirty="0"/>
              <a:t>Nama Khoi Local Municipality</a:t>
            </a:r>
          </a:p>
          <a:p>
            <a:r>
              <a:rPr lang="en-ZA" dirty="0"/>
              <a:t>Phokwane Local Municipality</a:t>
            </a:r>
          </a:p>
          <a:p>
            <a:r>
              <a:rPr lang="en-ZA" dirty="0"/>
              <a:t>Renosterberg Local Municipality</a:t>
            </a:r>
          </a:p>
          <a:p>
            <a:r>
              <a:rPr lang="en-ZA" dirty="0"/>
              <a:t>Richtersveld Local Municipality</a:t>
            </a:r>
          </a:p>
          <a:p>
            <a:r>
              <a:rPr lang="en-ZA" dirty="0"/>
              <a:t>Siyancuma Local Municipality</a:t>
            </a:r>
          </a:p>
          <a:p>
            <a:r>
              <a:rPr lang="en-ZA" dirty="0"/>
              <a:t>Siyathemba Local Municipality</a:t>
            </a:r>
          </a:p>
          <a:p>
            <a:r>
              <a:rPr lang="en-ZA" dirty="0"/>
              <a:t>Sol Plaatjie Local Municipality</a:t>
            </a:r>
          </a:p>
          <a:p>
            <a:r>
              <a:rPr lang="en-ZA" dirty="0"/>
              <a:t>Thembelihle Local Municipality</a:t>
            </a:r>
          </a:p>
          <a:p>
            <a:r>
              <a:rPr lang="en-ZA" dirty="0"/>
              <a:t>Tsantsabane Local Municipality</a:t>
            </a:r>
          </a:p>
          <a:p>
            <a:r>
              <a:rPr lang="en-ZA" dirty="0"/>
              <a:t>Ubuntu Local Municipality</a:t>
            </a:r>
          </a:p>
          <a:p>
            <a:r>
              <a:rPr lang="en-ZA" dirty="0"/>
              <a:t>Umsobomvu Local Municipality</a:t>
            </a:r>
          </a:p>
          <a:p>
            <a:pPr marL="0" indent="0">
              <a:buNone/>
            </a:pPr>
            <a:endParaRPr lang="en-ZA" dirty="0"/>
          </a:p>
        </p:txBody>
      </p:sp>
    </p:spTree>
    <p:extLst>
      <p:ext uri="{BB962C8B-B14F-4D97-AF65-F5344CB8AC3E}">
        <p14:creationId xmlns:p14="http://schemas.microsoft.com/office/powerpoint/2010/main" val="13925664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D5CE2C-D56B-9051-4E4D-8623E1156C02}"/>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A00F23D-7D38-1A8E-49A2-848ED83024D8}"/>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353EDE0-7BCA-4CDF-9A43-1C4B031A103C}" type="slidenum">
              <a:rPr kumimoji="0" lang="en-US" sz="1350" b="0" i="0" u="none" strike="noStrike" kern="1200" cap="none" spc="0" normalizeH="0" baseline="0" noProof="0" smtClean="0">
                <a:ln>
                  <a:noFill/>
                </a:ln>
                <a:solidFill>
                  <a:prstClr val="black"/>
                </a:solidFill>
                <a:effectLst/>
                <a:uLnTx/>
                <a:uFillTx/>
                <a:latin typeface="Calibri"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1350" b="0" i="0" u="none" strike="noStrike" kern="1200" cap="none" spc="0" normalizeH="0" baseline="0" noProof="0">
              <a:ln>
                <a:noFill/>
              </a:ln>
              <a:solidFill>
                <a:prstClr val="black"/>
              </a:solidFill>
              <a:effectLst/>
              <a:uLnTx/>
              <a:uFillTx/>
              <a:latin typeface="Calibri" pitchFamily="34" charset="0"/>
              <a:ea typeface="+mn-ea"/>
              <a:cs typeface="+mn-cs"/>
            </a:endParaRPr>
          </a:p>
        </p:txBody>
      </p:sp>
      <p:sp>
        <p:nvSpPr>
          <p:cNvPr id="4" name="TextBox 3">
            <a:extLst>
              <a:ext uri="{FF2B5EF4-FFF2-40B4-BE49-F238E27FC236}">
                <a16:creationId xmlns:a16="http://schemas.microsoft.com/office/drawing/2014/main" id="{D776343A-3C87-9F2C-C625-DA8CF330A144}"/>
              </a:ext>
            </a:extLst>
          </p:cNvPr>
          <p:cNvSpPr txBox="1"/>
          <p:nvPr/>
        </p:nvSpPr>
        <p:spPr>
          <a:xfrm>
            <a:off x="3048000" y="2828836"/>
            <a:ext cx="6096000"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3" name="TextBox 2">
            <a:extLst>
              <a:ext uri="{FF2B5EF4-FFF2-40B4-BE49-F238E27FC236}">
                <a16:creationId xmlns:a16="http://schemas.microsoft.com/office/drawing/2014/main" id="{DC57F89F-B63D-9385-A951-76BD26913D21}"/>
              </a:ext>
            </a:extLst>
          </p:cNvPr>
          <p:cNvSpPr txBox="1"/>
          <p:nvPr/>
        </p:nvSpPr>
        <p:spPr>
          <a:xfrm>
            <a:off x="310538" y="513952"/>
            <a:ext cx="11271862"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2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Distribution of Water Services Authorities in 2025 Water and Sanitation Indaba</a:t>
            </a:r>
          </a:p>
        </p:txBody>
      </p:sp>
      <p:sp>
        <p:nvSpPr>
          <p:cNvPr id="6" name="TextBox 5">
            <a:extLst>
              <a:ext uri="{FF2B5EF4-FFF2-40B4-BE49-F238E27FC236}">
                <a16:creationId xmlns:a16="http://schemas.microsoft.com/office/drawing/2014/main" id="{11647A4F-4C96-2E00-362B-4394D32047E7}"/>
              </a:ext>
            </a:extLst>
          </p:cNvPr>
          <p:cNvSpPr txBox="1"/>
          <p:nvPr/>
        </p:nvSpPr>
        <p:spPr>
          <a:xfrm>
            <a:off x="196362" y="1566952"/>
            <a:ext cx="11660358" cy="4001095"/>
          </a:xfrm>
          <a:prstGeom prst="rect">
            <a:avLst/>
          </a:prstGeom>
          <a:noFill/>
        </p:spPr>
        <p:txBody>
          <a:bodyPr wrap="square">
            <a:spAutoFit/>
          </a:bodyPr>
          <a:lstStyle/>
          <a:p>
            <a:pPr marL="457200" marR="0" lvl="0" indent="-282575" algn="just"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r>
              <a:rPr kumimoji="0" lang="en-ZA"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Water Service Authorities were grouped based on performance measured in the 2023 Full Blue Drop and 2022 Full Green Drop (2024) assessments</a:t>
            </a:r>
          </a:p>
          <a:p>
            <a:pPr marL="917575" marR="0" lvl="1" indent="-285750" algn="just" defTabSz="914400" rtl="0" eaLnBrk="1" fontAlgn="auto" latinLnBrk="0" hangingPunct="1">
              <a:lnSpc>
                <a:spcPct val="100000"/>
              </a:lnSpc>
              <a:spcBef>
                <a:spcPts val="400"/>
              </a:spcBef>
              <a:spcAft>
                <a:spcPts val="0"/>
              </a:spcAft>
              <a:buClrTx/>
              <a:buSzTx/>
              <a:buFont typeface="Courier New" panose="02070309020205020404" pitchFamily="49" charset="0"/>
              <a:buChar char="o"/>
              <a:tabLst/>
              <a:defRPr/>
            </a:pPr>
            <a:r>
              <a:rPr kumimoji="0" lang="en-ZA"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Group 1 (2a): This group consists of 67 municipalities that scored critical on average across their water supply systems and/or wastewater systems in the above mentioned assessments</a:t>
            </a:r>
          </a:p>
          <a:p>
            <a:pPr marL="917575" marR="0" lvl="1" indent="-285750" algn="just" defTabSz="914400" rtl="0" eaLnBrk="1" fontAlgn="auto" latinLnBrk="0" hangingPunct="1">
              <a:lnSpc>
                <a:spcPct val="100000"/>
              </a:lnSpc>
              <a:spcBef>
                <a:spcPts val="400"/>
              </a:spcBef>
              <a:spcAft>
                <a:spcPts val="0"/>
              </a:spcAft>
              <a:buClrTx/>
              <a:buSzTx/>
              <a:buFont typeface="Courier New" panose="02070309020205020404" pitchFamily="49" charset="0"/>
              <a:buChar char="o"/>
              <a:tabLst/>
              <a:defRPr/>
            </a:pPr>
            <a:r>
              <a:rPr kumimoji="0" lang="en-ZA"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Group 2 (2b): This group consist of thirty-eight municipalities that scored poor on average across their water  supply systems and/or wastewater supply systems in the above mentioned assessments</a:t>
            </a:r>
          </a:p>
          <a:p>
            <a:pPr marL="917575" marR="0" lvl="1" indent="-285750" algn="just" defTabSz="914400" rtl="0" eaLnBrk="1" fontAlgn="auto" latinLnBrk="0" hangingPunct="1">
              <a:lnSpc>
                <a:spcPct val="100000"/>
              </a:lnSpc>
              <a:spcBef>
                <a:spcPts val="400"/>
              </a:spcBef>
              <a:spcAft>
                <a:spcPts val="0"/>
              </a:spcAft>
              <a:buClrTx/>
              <a:buSzTx/>
              <a:buFont typeface="Courier New" panose="02070309020205020404" pitchFamily="49" charset="0"/>
              <a:buChar char="o"/>
              <a:tabLst/>
              <a:defRPr/>
            </a:pPr>
            <a:r>
              <a:rPr kumimoji="0" lang="en-ZA"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Group 3 (2c in 2025): This group consists of 27 municipalities that scored average across their water supply systems in the above mentioned assessments</a:t>
            </a:r>
          </a:p>
          <a:p>
            <a:pPr marL="917575" marR="0" lvl="1" indent="-285750" algn="just" defTabSz="914400" rtl="0" eaLnBrk="1" fontAlgn="auto" latinLnBrk="0" hangingPunct="1">
              <a:lnSpc>
                <a:spcPct val="100000"/>
              </a:lnSpc>
              <a:spcBef>
                <a:spcPts val="400"/>
              </a:spcBef>
              <a:spcAft>
                <a:spcPts val="0"/>
              </a:spcAft>
              <a:buClrTx/>
              <a:buSzTx/>
              <a:buFont typeface="Courier New" panose="02070309020205020404" pitchFamily="49" charset="0"/>
              <a:buChar char="o"/>
              <a:tabLst/>
              <a:defRPr/>
            </a:pPr>
            <a:r>
              <a:rPr kumimoji="0" lang="en-ZA"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Group 4 (2d in 2025): This group consist of twelve municipalities which either scored good or excellent on average across their water supply systems and wastewater systems in the above mentioned assessments</a:t>
            </a:r>
          </a:p>
          <a:p>
            <a:pPr marL="914400" marR="0" lvl="1" indent="-282575" algn="just"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endParaRPr kumimoji="0" lang="en-ZA"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460375" marR="0" lvl="0" indent="-285750" algn="just"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r>
              <a:rPr kumimoji="0" lang="en-ZA"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The provincial reports provided today reflects all four groups within the relevant provincial boundary</a:t>
            </a:r>
          </a:p>
        </p:txBody>
      </p:sp>
    </p:spTree>
    <p:extLst>
      <p:ext uri="{BB962C8B-B14F-4D97-AF65-F5344CB8AC3E}">
        <p14:creationId xmlns:p14="http://schemas.microsoft.com/office/powerpoint/2010/main" val="15829214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4FB9C7A-5267-7324-B313-AB0EA2B7F643}"/>
              </a:ext>
            </a:extLst>
          </p:cNvPr>
          <p:cNvSpPr>
            <a:spLocks noGrp="1"/>
          </p:cNvSpPr>
          <p:nvPr>
            <p:ph type="sldNum" sz="quarter" idx="12"/>
          </p:nvPr>
        </p:nvSpPr>
        <p:spPr>
          <a:xfrm>
            <a:off x="11389360" y="6579870"/>
            <a:ext cx="284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353EDE0-7BCA-4CDF-9A43-1C4B031A103C}" type="slidenum">
              <a:rPr kumimoji="0" lang="en-US" sz="1350" b="0" i="0" u="none" strike="noStrike" kern="1200" cap="none" spc="0" normalizeH="0" baseline="0" noProof="0" smtClean="0">
                <a:ln>
                  <a:noFill/>
                </a:ln>
                <a:solidFill>
                  <a:schemeClr val="bg1"/>
                </a:solidFill>
                <a:effectLst/>
                <a:uLnTx/>
                <a:uFillTx/>
                <a:latin typeface="Calibri"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1350" b="0" i="0" u="none" strike="noStrike" kern="1200" cap="none" spc="0" normalizeH="0" baseline="0" noProof="0" dirty="0">
              <a:ln>
                <a:noFill/>
              </a:ln>
              <a:solidFill>
                <a:schemeClr val="bg1"/>
              </a:solidFill>
              <a:effectLst/>
              <a:uLnTx/>
              <a:uFillTx/>
              <a:latin typeface="Calibri" pitchFamily="34" charset="0"/>
              <a:ea typeface="+mn-ea"/>
              <a:cs typeface="+mn-cs"/>
            </a:endParaRPr>
          </a:p>
        </p:txBody>
      </p:sp>
      <p:sp>
        <p:nvSpPr>
          <p:cNvPr id="3" name="TextBox 2">
            <a:extLst>
              <a:ext uri="{FF2B5EF4-FFF2-40B4-BE49-F238E27FC236}">
                <a16:creationId xmlns:a16="http://schemas.microsoft.com/office/drawing/2014/main" id="{2991C77F-48E8-B214-02CE-2428EF8A9677}"/>
              </a:ext>
            </a:extLst>
          </p:cNvPr>
          <p:cNvSpPr txBox="1"/>
          <p:nvPr/>
        </p:nvSpPr>
        <p:spPr>
          <a:xfrm>
            <a:off x="415636" y="282633"/>
            <a:ext cx="851593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2000" b="1" i="0" u="none" strike="noStrike" kern="1200" cap="none" spc="0" normalizeH="0" baseline="0" noProof="0" dirty="0">
                <a:ln>
                  <a:noFill/>
                </a:ln>
                <a:solidFill>
                  <a:prstClr val="black"/>
                </a:solidFill>
                <a:effectLst/>
                <a:uLnTx/>
                <a:uFillTx/>
                <a:latin typeface="Calibri"/>
                <a:ea typeface="+mn-ea"/>
                <a:cs typeface="+mn-cs"/>
              </a:rPr>
              <a:t>Distribution of Northern Cape Province WSAs in Group 2 of the Water Indaba</a:t>
            </a:r>
          </a:p>
        </p:txBody>
      </p:sp>
      <p:graphicFrame>
        <p:nvGraphicFramePr>
          <p:cNvPr id="6" name="Chart 5">
            <a:extLst>
              <a:ext uri="{FF2B5EF4-FFF2-40B4-BE49-F238E27FC236}">
                <a16:creationId xmlns:a16="http://schemas.microsoft.com/office/drawing/2014/main" id="{E3131D6C-8EF4-4EBB-AAFD-584529581044}"/>
              </a:ext>
            </a:extLst>
          </p:cNvPr>
          <p:cNvGraphicFramePr/>
          <p:nvPr>
            <p:extLst>
              <p:ext uri="{D42A27DB-BD31-4B8C-83A1-F6EECF244321}">
                <p14:modId xmlns:p14="http://schemas.microsoft.com/office/powerpoint/2010/main" val="2851754346"/>
              </p:ext>
            </p:extLst>
          </p:nvPr>
        </p:nvGraphicFramePr>
        <p:xfrm>
          <a:off x="1176253" y="1251541"/>
          <a:ext cx="6994698" cy="4979023"/>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380C70CC-543F-0396-4CF2-97EB96C2E60B}"/>
              </a:ext>
            </a:extLst>
          </p:cNvPr>
          <p:cNvSpPr txBox="1"/>
          <p:nvPr/>
        </p:nvSpPr>
        <p:spPr>
          <a:xfrm>
            <a:off x="8931568" y="155455"/>
            <a:ext cx="3036912" cy="6555641"/>
          </a:xfrm>
          <a:prstGeom prst="rect">
            <a:avLst/>
          </a:prstGeom>
          <a:solidFill>
            <a:schemeClr val="accent2">
              <a:lumMod val="20000"/>
              <a:lumOff val="80000"/>
              <a:alpha val="5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2000" b="1" i="0" u="none" strike="noStrike" kern="1200" cap="none" spc="0" normalizeH="0" baseline="0" noProof="0" dirty="0">
                <a:ln>
                  <a:noFill/>
                </a:ln>
                <a:solidFill>
                  <a:prstClr val="black"/>
                </a:solidFill>
                <a:effectLst/>
                <a:uLnTx/>
                <a:uFillTx/>
                <a:latin typeface="Calibri"/>
                <a:ea typeface="+mn-ea"/>
                <a:cs typeface="+mn-cs"/>
              </a:rPr>
              <a:t>Critical:  Group 2a</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2000" b="0" i="0" u="none" strike="noStrike" kern="1200" cap="none" spc="0" normalizeH="0" baseline="0" noProof="0" dirty="0">
                <a:ln>
                  <a:noFill/>
                </a:ln>
                <a:solidFill>
                  <a:prstClr val="black"/>
                </a:solidFill>
                <a:effectLst/>
                <a:uLnTx/>
                <a:uFillTx/>
                <a:latin typeface="Calibri"/>
                <a:ea typeface="+mn-ea"/>
                <a:cs typeface="+mn-cs"/>
              </a:rPr>
              <a:t>!Kai! Garib LM</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2000" b="0" i="0" u="none" strike="noStrike" kern="1200" cap="none" spc="0" normalizeH="0" baseline="0" noProof="0" dirty="0">
                <a:ln>
                  <a:noFill/>
                </a:ln>
                <a:solidFill>
                  <a:prstClr val="black"/>
                </a:solidFill>
                <a:effectLst/>
                <a:uLnTx/>
                <a:uFillTx/>
                <a:latin typeface="Calibri"/>
                <a:ea typeface="+mn-ea"/>
                <a:cs typeface="+mn-cs"/>
              </a:rPr>
              <a:t>!</a:t>
            </a:r>
            <a:r>
              <a:rPr kumimoji="0" lang="en-ZA" sz="2000" b="0" i="0" u="none" strike="noStrike" kern="1200" cap="none" spc="0" normalizeH="0" baseline="0" noProof="0" dirty="0" err="1">
                <a:ln>
                  <a:noFill/>
                </a:ln>
                <a:solidFill>
                  <a:prstClr val="black"/>
                </a:solidFill>
                <a:effectLst/>
                <a:uLnTx/>
                <a:uFillTx/>
                <a:latin typeface="Calibri"/>
                <a:ea typeface="+mn-ea"/>
                <a:cs typeface="+mn-cs"/>
              </a:rPr>
              <a:t>Kheis</a:t>
            </a:r>
            <a:r>
              <a:rPr kumimoji="0" lang="en-ZA" sz="2000" b="0" i="0" u="none" strike="noStrike" kern="1200" cap="none" spc="0" normalizeH="0" baseline="0" noProof="0" dirty="0">
                <a:ln>
                  <a:noFill/>
                </a:ln>
                <a:solidFill>
                  <a:prstClr val="black"/>
                </a:solidFill>
                <a:effectLst/>
                <a:uLnTx/>
                <a:uFillTx/>
                <a:latin typeface="Calibri"/>
                <a:ea typeface="+mn-ea"/>
                <a:cs typeface="+mn-cs"/>
              </a:rPr>
              <a:t> LM</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2000" b="0" i="0" u="none" strike="noStrike" kern="1200" cap="none" spc="0" normalizeH="0" baseline="0" noProof="0" dirty="0" err="1">
                <a:ln>
                  <a:noFill/>
                </a:ln>
                <a:solidFill>
                  <a:prstClr val="black"/>
                </a:solidFill>
                <a:effectLst/>
                <a:uLnTx/>
                <a:uFillTx/>
                <a:latin typeface="Calibri"/>
                <a:ea typeface="+mn-ea"/>
                <a:cs typeface="+mn-cs"/>
              </a:rPr>
              <a:t>Dikgatlong</a:t>
            </a:r>
            <a:r>
              <a:rPr kumimoji="0" lang="en-ZA" sz="2000" b="0" i="0" u="none" strike="noStrike" kern="1200" cap="none" spc="0" normalizeH="0" baseline="0" noProof="0" dirty="0">
                <a:ln>
                  <a:noFill/>
                </a:ln>
                <a:solidFill>
                  <a:prstClr val="black"/>
                </a:solidFill>
                <a:effectLst/>
                <a:uLnTx/>
                <a:uFillTx/>
                <a:latin typeface="Calibri"/>
                <a:ea typeface="+mn-ea"/>
                <a:cs typeface="+mn-cs"/>
              </a:rPr>
              <a:t> LM</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2000" b="0" i="0" u="none" strike="noStrike" kern="1200" cap="none" spc="0" normalizeH="0" baseline="0" noProof="0" dirty="0">
                <a:ln>
                  <a:noFill/>
                </a:ln>
                <a:solidFill>
                  <a:prstClr val="black"/>
                </a:solidFill>
                <a:effectLst/>
                <a:uLnTx/>
                <a:uFillTx/>
                <a:latin typeface="Calibri"/>
                <a:ea typeface="+mn-ea"/>
                <a:cs typeface="+mn-cs"/>
              </a:rPr>
              <a:t>Emthanjeni LM</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2000" b="0" i="0" u="none" strike="noStrike" kern="1200" cap="none" spc="0" normalizeH="0" baseline="0" noProof="0" dirty="0">
                <a:ln>
                  <a:noFill/>
                </a:ln>
                <a:solidFill>
                  <a:prstClr val="black"/>
                </a:solidFill>
                <a:effectLst/>
                <a:uLnTx/>
                <a:uFillTx/>
                <a:latin typeface="Calibri"/>
                <a:ea typeface="+mn-ea"/>
                <a:cs typeface="+mn-cs"/>
              </a:rPr>
              <a:t>Gamagara LM</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2000" b="0" i="0" u="none" strike="noStrike" kern="1200" cap="none" spc="0" normalizeH="0" baseline="0" noProof="0" dirty="0">
                <a:ln>
                  <a:noFill/>
                </a:ln>
                <a:solidFill>
                  <a:prstClr val="black"/>
                </a:solidFill>
                <a:effectLst/>
                <a:uLnTx/>
                <a:uFillTx/>
                <a:latin typeface="Calibri"/>
                <a:ea typeface="+mn-ea"/>
                <a:cs typeface="+mn-cs"/>
              </a:rPr>
              <a:t>Ga-</a:t>
            </a:r>
            <a:r>
              <a:rPr kumimoji="0" lang="en-ZA" sz="2000" b="0" i="0" u="none" strike="noStrike" kern="1200" cap="none" spc="0" normalizeH="0" baseline="0" noProof="0" dirty="0" err="1">
                <a:ln>
                  <a:noFill/>
                </a:ln>
                <a:solidFill>
                  <a:prstClr val="black"/>
                </a:solidFill>
                <a:effectLst/>
                <a:uLnTx/>
                <a:uFillTx/>
                <a:latin typeface="Calibri"/>
                <a:ea typeface="+mn-ea"/>
                <a:cs typeface="+mn-cs"/>
              </a:rPr>
              <a:t>Segonyana</a:t>
            </a:r>
            <a:r>
              <a:rPr kumimoji="0" lang="en-ZA" sz="2000" b="0" i="0" u="none" strike="noStrike" kern="1200" cap="none" spc="0" normalizeH="0" baseline="0" noProof="0" dirty="0">
                <a:ln>
                  <a:noFill/>
                </a:ln>
                <a:solidFill>
                  <a:prstClr val="black"/>
                </a:solidFill>
                <a:effectLst/>
                <a:uLnTx/>
                <a:uFillTx/>
                <a:latin typeface="Calibri"/>
                <a:ea typeface="+mn-ea"/>
                <a:cs typeface="+mn-cs"/>
              </a:rPr>
              <a:t> LM</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2000" b="0" i="0" u="none" strike="noStrike" kern="1200" cap="none" spc="0" normalizeH="0" baseline="0" noProof="0" dirty="0">
                <a:ln>
                  <a:noFill/>
                </a:ln>
                <a:solidFill>
                  <a:prstClr val="black"/>
                </a:solidFill>
                <a:effectLst/>
                <a:uLnTx/>
                <a:uFillTx/>
                <a:latin typeface="Calibri"/>
                <a:ea typeface="+mn-ea"/>
                <a:cs typeface="+mn-cs"/>
              </a:rPr>
              <a:t>Joe </a:t>
            </a:r>
            <a:r>
              <a:rPr kumimoji="0" lang="en-ZA" sz="2000" b="0" i="0" u="none" strike="noStrike" kern="1200" cap="none" spc="0" normalizeH="0" baseline="0" noProof="0" dirty="0" err="1">
                <a:ln>
                  <a:noFill/>
                </a:ln>
                <a:solidFill>
                  <a:prstClr val="black"/>
                </a:solidFill>
                <a:effectLst/>
                <a:uLnTx/>
                <a:uFillTx/>
                <a:latin typeface="Calibri"/>
                <a:ea typeface="+mn-ea"/>
                <a:cs typeface="+mn-cs"/>
              </a:rPr>
              <a:t>Morolong</a:t>
            </a:r>
            <a:r>
              <a:rPr kumimoji="0" lang="en-ZA" sz="2000" b="0" i="0" u="none" strike="noStrike" kern="1200" cap="none" spc="0" normalizeH="0" baseline="0" noProof="0" dirty="0">
                <a:ln>
                  <a:noFill/>
                </a:ln>
                <a:solidFill>
                  <a:prstClr val="black"/>
                </a:solidFill>
                <a:effectLst/>
                <a:uLnTx/>
                <a:uFillTx/>
                <a:latin typeface="Calibri"/>
                <a:ea typeface="+mn-ea"/>
                <a:cs typeface="+mn-cs"/>
              </a:rPr>
              <a:t> LM</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2000" b="0" i="0" u="none" strike="noStrike" kern="1200" cap="none" spc="0" normalizeH="0" baseline="0" noProof="0" dirty="0" err="1">
                <a:ln>
                  <a:noFill/>
                </a:ln>
                <a:solidFill>
                  <a:prstClr val="black"/>
                </a:solidFill>
                <a:effectLst/>
                <a:uLnTx/>
                <a:uFillTx/>
                <a:latin typeface="Calibri"/>
                <a:ea typeface="+mn-ea"/>
                <a:cs typeface="+mn-cs"/>
              </a:rPr>
              <a:t>Kamiesberg</a:t>
            </a:r>
            <a:r>
              <a:rPr kumimoji="0" lang="en-ZA" sz="2000" b="0" i="0" u="none" strike="noStrike" kern="1200" cap="none" spc="0" normalizeH="0" baseline="0" noProof="0" dirty="0">
                <a:ln>
                  <a:noFill/>
                </a:ln>
                <a:solidFill>
                  <a:prstClr val="black"/>
                </a:solidFill>
                <a:effectLst/>
                <a:uLnTx/>
                <a:uFillTx/>
                <a:latin typeface="Calibri"/>
                <a:ea typeface="+mn-ea"/>
                <a:cs typeface="+mn-cs"/>
              </a:rPr>
              <a:t> LM</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2000" b="0" i="0" u="none" strike="noStrike" kern="1200" cap="none" spc="0" normalizeH="0" baseline="0" noProof="0" dirty="0" err="1">
                <a:ln>
                  <a:noFill/>
                </a:ln>
                <a:solidFill>
                  <a:prstClr val="black"/>
                </a:solidFill>
                <a:effectLst/>
                <a:uLnTx/>
                <a:uFillTx/>
                <a:latin typeface="Calibri"/>
                <a:ea typeface="+mn-ea"/>
                <a:cs typeface="+mn-cs"/>
              </a:rPr>
              <a:t>Kareeberg</a:t>
            </a:r>
            <a:r>
              <a:rPr kumimoji="0" lang="en-ZA" sz="2000" b="0" i="0" u="none" strike="noStrike" kern="1200" cap="none" spc="0" normalizeH="0" baseline="0" noProof="0" dirty="0">
                <a:ln>
                  <a:noFill/>
                </a:ln>
                <a:solidFill>
                  <a:prstClr val="black"/>
                </a:solidFill>
                <a:effectLst/>
                <a:uLnTx/>
                <a:uFillTx/>
                <a:latin typeface="Calibri"/>
                <a:ea typeface="+mn-ea"/>
                <a:cs typeface="+mn-cs"/>
              </a:rPr>
              <a:t> LM</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2000" b="0" i="0" u="none" strike="noStrike" kern="1200" cap="none" spc="0" normalizeH="0" baseline="0" noProof="0" dirty="0">
                <a:ln>
                  <a:noFill/>
                </a:ln>
                <a:solidFill>
                  <a:prstClr val="black"/>
                </a:solidFill>
                <a:effectLst/>
                <a:uLnTx/>
                <a:uFillTx/>
                <a:latin typeface="Calibri"/>
                <a:ea typeface="+mn-ea"/>
                <a:cs typeface="+mn-cs"/>
              </a:rPr>
              <a:t>Karoo Hoogland LM</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2000" b="0" i="0" u="none" strike="noStrike" kern="1200" cap="none" spc="0" normalizeH="0" baseline="0" noProof="0" dirty="0">
                <a:ln>
                  <a:noFill/>
                </a:ln>
                <a:solidFill>
                  <a:prstClr val="black"/>
                </a:solidFill>
                <a:effectLst/>
                <a:uLnTx/>
                <a:uFillTx/>
                <a:latin typeface="Calibri"/>
                <a:ea typeface="+mn-ea"/>
                <a:cs typeface="+mn-cs"/>
              </a:rPr>
              <a:t>Kgatelopele LM</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2000" b="0" i="0" u="none" strike="noStrike" kern="1200" cap="none" spc="0" normalizeH="0" baseline="0" noProof="0" dirty="0">
                <a:ln>
                  <a:noFill/>
                </a:ln>
                <a:solidFill>
                  <a:prstClr val="black"/>
                </a:solidFill>
                <a:effectLst/>
                <a:uLnTx/>
                <a:uFillTx/>
                <a:latin typeface="Calibri"/>
                <a:ea typeface="+mn-ea"/>
                <a:cs typeface="+mn-cs"/>
              </a:rPr>
              <a:t>Khai-Ma LM</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2000" b="0" i="0" u="none" strike="noStrike" kern="1200" cap="none" spc="0" normalizeH="0" baseline="0" noProof="0" dirty="0">
                <a:ln>
                  <a:noFill/>
                </a:ln>
                <a:solidFill>
                  <a:prstClr val="black"/>
                </a:solidFill>
                <a:effectLst/>
                <a:uLnTx/>
                <a:uFillTx/>
                <a:latin typeface="Calibri"/>
                <a:ea typeface="+mn-ea"/>
                <a:cs typeface="+mn-cs"/>
              </a:rPr>
              <a:t>Magareng LM</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2000" b="0" i="0" u="none" strike="noStrike" kern="1200" cap="none" spc="0" normalizeH="0" baseline="0" noProof="0" dirty="0">
                <a:ln>
                  <a:noFill/>
                </a:ln>
                <a:solidFill>
                  <a:prstClr val="black"/>
                </a:solidFill>
                <a:effectLst/>
                <a:uLnTx/>
                <a:uFillTx/>
                <a:latin typeface="Calibri"/>
                <a:ea typeface="+mn-ea"/>
                <a:cs typeface="+mn-cs"/>
              </a:rPr>
              <a:t>Nama Khoi LM</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2000" b="0" i="0" u="none" strike="noStrike" kern="1200" cap="none" spc="0" normalizeH="0" baseline="0" noProof="0" dirty="0">
                <a:ln>
                  <a:noFill/>
                </a:ln>
                <a:solidFill>
                  <a:prstClr val="black"/>
                </a:solidFill>
                <a:effectLst/>
                <a:uLnTx/>
                <a:uFillTx/>
                <a:latin typeface="Calibri"/>
                <a:ea typeface="+mn-ea"/>
                <a:cs typeface="+mn-cs"/>
              </a:rPr>
              <a:t>Phokwane LM</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2000" b="0" i="0" u="none" strike="noStrike" kern="1200" cap="none" spc="0" normalizeH="0" baseline="0" noProof="0" dirty="0">
                <a:ln>
                  <a:noFill/>
                </a:ln>
                <a:solidFill>
                  <a:prstClr val="black"/>
                </a:solidFill>
                <a:effectLst/>
                <a:uLnTx/>
                <a:uFillTx/>
                <a:latin typeface="Calibri"/>
                <a:ea typeface="+mn-ea"/>
                <a:cs typeface="+mn-cs"/>
              </a:rPr>
              <a:t>Renosterberg LM</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2000" b="0" i="0" u="none" strike="noStrike" kern="1200" cap="none" spc="0" normalizeH="0" baseline="0" noProof="0" dirty="0">
                <a:ln>
                  <a:noFill/>
                </a:ln>
                <a:solidFill>
                  <a:prstClr val="black"/>
                </a:solidFill>
                <a:effectLst/>
                <a:uLnTx/>
                <a:uFillTx/>
                <a:latin typeface="Calibri"/>
                <a:ea typeface="+mn-ea"/>
                <a:cs typeface="+mn-cs"/>
              </a:rPr>
              <a:t>Richtersveld LM</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2000" b="0" i="0" u="none" strike="noStrike" kern="1200" cap="none" spc="0" normalizeH="0" baseline="0" noProof="0" dirty="0">
                <a:ln>
                  <a:noFill/>
                </a:ln>
                <a:solidFill>
                  <a:prstClr val="black"/>
                </a:solidFill>
                <a:effectLst/>
                <a:uLnTx/>
                <a:uFillTx/>
                <a:latin typeface="Calibri"/>
                <a:ea typeface="+mn-ea"/>
                <a:cs typeface="+mn-cs"/>
              </a:rPr>
              <a:t>Siyancuma LM</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2000" dirty="0">
                <a:solidFill>
                  <a:prstClr val="black"/>
                </a:solidFill>
                <a:latin typeface="Calibri"/>
              </a:rPr>
              <a:t>Ubuntu LM</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2000" b="0" i="0" u="none" strike="noStrike" kern="1200" cap="none" spc="0" normalizeH="0" baseline="0" noProof="0" dirty="0">
                <a:ln>
                  <a:noFill/>
                </a:ln>
                <a:solidFill>
                  <a:prstClr val="black"/>
                </a:solidFill>
                <a:effectLst/>
                <a:uLnTx/>
                <a:uFillTx/>
                <a:latin typeface="Calibri"/>
                <a:ea typeface="+mn-ea"/>
                <a:cs typeface="+mn-cs"/>
              </a:rPr>
              <a:t>Umsobomvu LM</a:t>
            </a:r>
          </a:p>
        </p:txBody>
      </p:sp>
      <p:sp>
        <p:nvSpPr>
          <p:cNvPr id="8" name="TextBox 7">
            <a:extLst>
              <a:ext uri="{FF2B5EF4-FFF2-40B4-BE49-F238E27FC236}">
                <a16:creationId xmlns:a16="http://schemas.microsoft.com/office/drawing/2014/main" id="{637D17C3-769F-C5E4-0A7F-326EBC8787AE}"/>
              </a:ext>
            </a:extLst>
          </p:cNvPr>
          <p:cNvSpPr txBox="1"/>
          <p:nvPr/>
        </p:nvSpPr>
        <p:spPr>
          <a:xfrm>
            <a:off x="415636" y="853342"/>
            <a:ext cx="3036912" cy="2246769"/>
          </a:xfrm>
          <a:prstGeom prst="rect">
            <a:avLst/>
          </a:prstGeom>
          <a:solidFill>
            <a:srgbClr val="FFC100">
              <a:alpha val="50000"/>
            </a:srgb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2000" b="1" i="0" u="none" strike="noStrike" kern="1200" cap="none" spc="0" normalizeH="0" baseline="0" noProof="0" dirty="0">
                <a:ln>
                  <a:noFill/>
                </a:ln>
                <a:solidFill>
                  <a:prstClr val="black"/>
                </a:solidFill>
                <a:effectLst/>
                <a:uLnTx/>
                <a:uFillTx/>
                <a:latin typeface="Calibri"/>
                <a:ea typeface="+mn-ea"/>
                <a:cs typeface="+mn-cs"/>
              </a:rPr>
              <a:t>Poor:  Group 2b</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2000" b="1"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2000" dirty="0" err="1">
                <a:solidFill>
                  <a:prstClr val="black"/>
                </a:solidFill>
                <a:latin typeface="Calibri"/>
              </a:rPr>
              <a:t>Hantam</a:t>
            </a:r>
            <a:r>
              <a:rPr lang="en-ZA" sz="2000" dirty="0">
                <a:solidFill>
                  <a:prstClr val="black"/>
                </a:solidFill>
                <a:latin typeface="Calibri"/>
              </a:rPr>
              <a:t> LM</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2000" b="0" i="0" u="none" strike="noStrike" kern="1200" cap="none" spc="0" normalizeH="0" baseline="0" noProof="0" dirty="0">
                <a:ln>
                  <a:noFill/>
                </a:ln>
                <a:solidFill>
                  <a:prstClr val="black"/>
                </a:solidFill>
                <a:effectLst/>
                <a:uLnTx/>
                <a:uFillTx/>
                <a:latin typeface="Calibri"/>
                <a:ea typeface="+mn-ea"/>
                <a:cs typeface="+mn-cs"/>
              </a:rPr>
              <a:t>Siyathemba LM</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2000" dirty="0">
                <a:solidFill>
                  <a:prstClr val="black"/>
                </a:solidFill>
                <a:latin typeface="Calibri"/>
              </a:rPr>
              <a:t>Sol Plaatjie LM</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2000" b="0" i="0" u="none" strike="noStrike" kern="1200" cap="none" spc="0" normalizeH="0" baseline="0" noProof="0" dirty="0" err="1">
                <a:ln>
                  <a:noFill/>
                </a:ln>
                <a:solidFill>
                  <a:prstClr val="black"/>
                </a:solidFill>
                <a:effectLst/>
                <a:uLnTx/>
                <a:uFillTx/>
                <a:latin typeface="Calibri"/>
                <a:ea typeface="+mn-ea"/>
                <a:cs typeface="+mn-cs"/>
              </a:rPr>
              <a:t>Thembeli</a:t>
            </a:r>
            <a:r>
              <a:rPr lang="en-ZA" sz="2000" dirty="0" err="1">
                <a:solidFill>
                  <a:prstClr val="black"/>
                </a:solidFill>
                <a:latin typeface="Calibri"/>
              </a:rPr>
              <a:t>hle</a:t>
            </a:r>
            <a:r>
              <a:rPr lang="en-ZA" sz="2000" dirty="0">
                <a:solidFill>
                  <a:prstClr val="black"/>
                </a:solidFill>
                <a:latin typeface="Calibri"/>
              </a:rPr>
              <a:t> LM</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2000" b="0" i="0" u="none" strike="noStrike" kern="1200" cap="none" spc="0" normalizeH="0" baseline="0" noProof="0" dirty="0">
                <a:ln>
                  <a:noFill/>
                </a:ln>
                <a:solidFill>
                  <a:prstClr val="black"/>
                </a:solidFill>
                <a:effectLst/>
                <a:uLnTx/>
                <a:uFillTx/>
                <a:latin typeface="Calibri"/>
                <a:ea typeface="+mn-ea"/>
                <a:cs typeface="+mn-cs"/>
              </a:rPr>
              <a:t>Tsantsabane LM</a:t>
            </a:r>
          </a:p>
        </p:txBody>
      </p:sp>
      <p:sp>
        <p:nvSpPr>
          <p:cNvPr id="9" name="TextBox 8">
            <a:extLst>
              <a:ext uri="{FF2B5EF4-FFF2-40B4-BE49-F238E27FC236}">
                <a16:creationId xmlns:a16="http://schemas.microsoft.com/office/drawing/2014/main" id="{0DB9D090-450F-8694-D8FF-68E11962872D}"/>
              </a:ext>
            </a:extLst>
          </p:cNvPr>
          <p:cNvSpPr txBox="1"/>
          <p:nvPr/>
        </p:nvSpPr>
        <p:spPr>
          <a:xfrm>
            <a:off x="5262880" y="851170"/>
            <a:ext cx="3485804" cy="1015663"/>
          </a:xfrm>
          <a:prstGeom prst="rect">
            <a:avLst/>
          </a:prstGeom>
          <a:solidFill>
            <a:schemeClr val="bg1">
              <a:lumMod val="95000"/>
              <a:alpha val="5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2000" b="1" i="0" u="none" strike="noStrike" kern="1200" cap="none" spc="0" normalizeH="0" baseline="0" noProof="0" dirty="0">
                <a:ln>
                  <a:noFill/>
                </a:ln>
                <a:solidFill>
                  <a:prstClr val="black"/>
                </a:solidFill>
                <a:effectLst/>
                <a:uLnTx/>
                <a:uFillTx/>
                <a:latin typeface="Calibri"/>
                <a:ea typeface="+mn-ea"/>
                <a:cs typeface="+mn-cs"/>
              </a:rPr>
              <a:t>Average: Group 2c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2000" b="1" i="0" u="none" strike="noStrike" kern="1200" cap="none" spc="0" normalizeH="0" baseline="0" noProof="0" dirty="0">
                <a:ln>
                  <a:noFill/>
                </a:ln>
                <a:solidFill>
                  <a:prstClr val="black"/>
                </a:solidFill>
                <a:effectLst/>
                <a:uLnTx/>
                <a:uFillTx/>
                <a:latin typeface="Calibri"/>
                <a:ea typeface="+mn-ea"/>
                <a:cs typeface="+mn-cs"/>
              </a:rPr>
              <a:t>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2000" b="0" i="0" u="none" strike="noStrike" kern="1200" cap="none" spc="0" normalizeH="0" baseline="0" noProof="0" dirty="0">
                <a:ln>
                  <a:noFill/>
                </a:ln>
                <a:solidFill>
                  <a:prstClr val="black"/>
                </a:solidFill>
                <a:effectLst/>
                <a:uLnTx/>
                <a:uFillTx/>
                <a:latin typeface="Calibri"/>
                <a:ea typeface="+mn-ea"/>
                <a:cs typeface="+mn-cs"/>
              </a:rPr>
              <a:t>David </a:t>
            </a:r>
            <a:r>
              <a:rPr kumimoji="0" lang="en-ZA" sz="2000" b="0" i="0" u="none" strike="noStrike" kern="1200" cap="none" spc="0" normalizeH="0" baseline="0" noProof="0" dirty="0" err="1">
                <a:ln>
                  <a:noFill/>
                </a:ln>
                <a:solidFill>
                  <a:prstClr val="black"/>
                </a:solidFill>
                <a:effectLst/>
                <a:uLnTx/>
                <a:uFillTx/>
                <a:latin typeface="Calibri"/>
                <a:ea typeface="+mn-ea"/>
                <a:cs typeface="+mn-cs"/>
              </a:rPr>
              <a:t>Kruiper</a:t>
            </a:r>
            <a:r>
              <a:rPr kumimoji="0" lang="en-ZA" sz="2000" b="0" i="0" u="none" strike="noStrike" kern="1200" cap="none" spc="0" normalizeH="0" baseline="0" noProof="0" dirty="0">
                <a:ln>
                  <a:noFill/>
                </a:ln>
                <a:solidFill>
                  <a:prstClr val="black"/>
                </a:solidFill>
                <a:effectLst/>
                <a:uLnTx/>
                <a:uFillTx/>
                <a:latin typeface="Calibri"/>
                <a:ea typeface="+mn-ea"/>
                <a:cs typeface="+mn-cs"/>
              </a:rPr>
              <a:t> LM</a:t>
            </a:r>
          </a:p>
        </p:txBody>
      </p:sp>
    </p:spTree>
    <p:extLst>
      <p:ext uri="{BB962C8B-B14F-4D97-AF65-F5344CB8AC3E}">
        <p14:creationId xmlns:p14="http://schemas.microsoft.com/office/powerpoint/2010/main" val="8192876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A29165E-A3D0-FD2D-2A34-B6C6F819C214}"/>
              </a:ext>
            </a:extLst>
          </p:cNvPr>
          <p:cNvSpPr>
            <a:spLocks noGrp="1"/>
          </p:cNvSpPr>
          <p:nvPr>
            <p:ph type="sldNum" sz="quarter" idx="12"/>
          </p:nvPr>
        </p:nvSpPr>
        <p:spPr/>
        <p:txBody>
          <a:bodyPr/>
          <a:lstStyle/>
          <a:p>
            <a:pPr>
              <a:defRPr/>
            </a:pPr>
            <a:fld id="{A353EDE0-7BCA-4CDF-9A43-1C4B031A103C}" type="slidenum">
              <a:rPr lang="en-US" smtClean="0"/>
              <a:pPr>
                <a:defRPr/>
              </a:pPr>
              <a:t>4</a:t>
            </a:fld>
            <a:endParaRPr lang="en-US"/>
          </a:p>
        </p:txBody>
      </p:sp>
      <p:sp>
        <p:nvSpPr>
          <p:cNvPr id="3" name="Content Placeholder 2">
            <a:extLst>
              <a:ext uri="{FF2B5EF4-FFF2-40B4-BE49-F238E27FC236}">
                <a16:creationId xmlns:a16="http://schemas.microsoft.com/office/drawing/2014/main" id="{B77A197C-C9F5-C7AD-F554-962A264145F7}"/>
              </a:ext>
            </a:extLst>
          </p:cNvPr>
          <p:cNvSpPr txBox="1">
            <a:spLocks/>
          </p:cNvSpPr>
          <p:nvPr/>
        </p:nvSpPr>
        <p:spPr bwMode="auto">
          <a:xfrm>
            <a:off x="167779" y="504901"/>
            <a:ext cx="10881360" cy="44958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2300"/>
              </a:lnSpc>
              <a:buFont typeface="Arial" charset="0"/>
              <a:buNone/>
            </a:pPr>
            <a:r>
              <a:rPr lang="en-US" sz="2800" b="1" dirty="0">
                <a:latin typeface="Arial" charset="0"/>
                <a:cs typeface="Arial" charset="0"/>
              </a:rPr>
              <a:t>Tracking progress</a:t>
            </a:r>
          </a:p>
        </p:txBody>
      </p:sp>
      <p:sp>
        <p:nvSpPr>
          <p:cNvPr id="4" name="TextBox 6">
            <a:extLst>
              <a:ext uri="{FF2B5EF4-FFF2-40B4-BE49-F238E27FC236}">
                <a16:creationId xmlns:a16="http://schemas.microsoft.com/office/drawing/2014/main" id="{3AFE3DDB-14E1-9372-3EF6-6166AC2FCF2B}"/>
              </a:ext>
            </a:extLst>
          </p:cNvPr>
          <p:cNvSpPr txBox="1">
            <a:spLocks noChangeArrowheads="1"/>
          </p:cNvSpPr>
          <p:nvPr/>
        </p:nvSpPr>
        <p:spPr bwMode="auto">
          <a:xfrm>
            <a:off x="167779" y="952617"/>
            <a:ext cx="11719421" cy="53841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285750" indent="-285750" algn="just" eaLnBrk="1" hangingPunct="1">
              <a:lnSpc>
                <a:spcPts val="2475"/>
              </a:lnSpc>
              <a:buFont typeface="Arial" panose="020B0604020202020204" pitchFamily="34" charset="0"/>
              <a:buChar char="•"/>
            </a:pPr>
            <a:r>
              <a:rPr lang="en-US" sz="1800" dirty="0"/>
              <a:t>Each DWS regional office was tasked to follow up with relevant WSAs for each resolution within the short, medium and long term of the 5 themes</a:t>
            </a:r>
          </a:p>
          <a:p>
            <a:pPr marL="285750" indent="-285750" algn="just" eaLnBrk="1" hangingPunct="1">
              <a:lnSpc>
                <a:spcPts val="2475"/>
              </a:lnSpc>
              <a:buFont typeface="Arial" panose="020B0604020202020204" pitchFamily="34" charset="0"/>
              <a:buChar char="•"/>
            </a:pPr>
            <a:endParaRPr lang="en-US" sz="1800" dirty="0"/>
          </a:p>
          <a:p>
            <a:pPr marL="285750" indent="-285750" algn="just" eaLnBrk="1" hangingPunct="1">
              <a:lnSpc>
                <a:spcPts val="2475"/>
              </a:lnSpc>
              <a:buFont typeface="Arial" panose="020B0604020202020204" pitchFamily="34" charset="0"/>
              <a:buChar char="•"/>
            </a:pPr>
            <a:r>
              <a:rPr lang="en-US" sz="1800" dirty="0"/>
              <a:t>In reporting the department summarized progress as follows:</a:t>
            </a:r>
          </a:p>
          <a:p>
            <a:pPr marL="1028700" lvl="1" algn="just" eaLnBrk="1" hangingPunct="1">
              <a:lnSpc>
                <a:spcPts val="2475"/>
              </a:lnSpc>
              <a:buFont typeface="Arial" panose="020B0604020202020204" pitchFamily="34" charset="0"/>
              <a:buChar char="•"/>
            </a:pPr>
            <a:r>
              <a:rPr lang="en-US" sz="1800" dirty="0"/>
              <a:t>Not yet started</a:t>
            </a:r>
          </a:p>
          <a:p>
            <a:pPr marL="1028700" lvl="1" algn="just" eaLnBrk="1" hangingPunct="1">
              <a:lnSpc>
                <a:spcPts val="2475"/>
              </a:lnSpc>
              <a:buFont typeface="Arial" panose="020B0604020202020204" pitchFamily="34" charset="0"/>
              <a:buChar char="•"/>
            </a:pPr>
            <a:r>
              <a:rPr lang="en-US" sz="1800" dirty="0"/>
              <a:t>Started but less than 50% complete</a:t>
            </a:r>
          </a:p>
          <a:p>
            <a:pPr marL="1028700" lvl="1" algn="just" eaLnBrk="1" hangingPunct="1">
              <a:lnSpc>
                <a:spcPts val="2475"/>
              </a:lnSpc>
              <a:buFont typeface="Arial" panose="020B0604020202020204" pitchFamily="34" charset="0"/>
              <a:buChar char="•"/>
            </a:pPr>
            <a:r>
              <a:rPr lang="en-US" sz="1800" dirty="0"/>
              <a:t>Started and more than 50% complete</a:t>
            </a:r>
          </a:p>
          <a:p>
            <a:pPr marL="1028700" lvl="1" algn="just" eaLnBrk="1" hangingPunct="1">
              <a:lnSpc>
                <a:spcPts val="2475"/>
              </a:lnSpc>
              <a:buFont typeface="Arial" panose="020B0604020202020204" pitchFamily="34" charset="0"/>
              <a:buChar char="•"/>
            </a:pPr>
            <a:r>
              <a:rPr lang="en-US" sz="1800" dirty="0"/>
              <a:t>Achieved </a:t>
            </a:r>
          </a:p>
          <a:p>
            <a:pPr marL="1028700" lvl="1" algn="just" eaLnBrk="1" hangingPunct="1">
              <a:lnSpc>
                <a:spcPts val="2475"/>
              </a:lnSpc>
              <a:buFont typeface="Arial" panose="020B0604020202020204" pitchFamily="34" charset="0"/>
              <a:buChar char="•"/>
            </a:pPr>
            <a:r>
              <a:rPr lang="en-US" sz="1800" dirty="0"/>
              <a:t>No response received</a:t>
            </a:r>
          </a:p>
          <a:p>
            <a:pPr marL="285750" indent="-285750" algn="just" eaLnBrk="1" hangingPunct="1">
              <a:lnSpc>
                <a:spcPts val="2475"/>
              </a:lnSpc>
              <a:buFont typeface="Arial" panose="020B0604020202020204" pitchFamily="34" charset="0"/>
              <a:buChar char="•"/>
            </a:pPr>
            <a:endParaRPr lang="en-US" sz="1800" dirty="0"/>
          </a:p>
          <a:p>
            <a:pPr marL="285750" indent="-285750" algn="just" eaLnBrk="1" hangingPunct="1">
              <a:lnSpc>
                <a:spcPts val="2475"/>
              </a:lnSpc>
              <a:buFont typeface="Arial" panose="020B0604020202020204" pitchFamily="34" charset="0"/>
              <a:buChar char="•"/>
            </a:pPr>
            <a:r>
              <a:rPr lang="en-US" sz="1800" dirty="0"/>
              <a:t>Where resolutions were not applicable e.g. where a Water Services Authority is not served by a Water Board ‘Not applicable’ was recorded</a:t>
            </a:r>
          </a:p>
          <a:p>
            <a:pPr marL="285750" indent="-285750" algn="just" eaLnBrk="1" hangingPunct="1">
              <a:lnSpc>
                <a:spcPts val="2475"/>
              </a:lnSpc>
              <a:buFont typeface="Arial" panose="020B0604020202020204" pitchFamily="34" charset="0"/>
              <a:buChar char="•"/>
            </a:pPr>
            <a:endParaRPr lang="en-US" sz="1800" dirty="0"/>
          </a:p>
          <a:p>
            <a:pPr marL="285750" indent="-285750" algn="just">
              <a:buFont typeface="Arial" panose="020B0604020202020204" pitchFamily="34" charset="0"/>
              <a:buChar char="•"/>
            </a:pPr>
            <a:r>
              <a:rPr lang="en-ZA" sz="1800" dirty="0"/>
              <a:t>This progress report is based on information collected from water services authorities. The data provided by the WSAs has not been independently verified, and some of the WSAs may have overstated their progress. </a:t>
            </a:r>
          </a:p>
          <a:p>
            <a:pPr marL="285750" indent="-285750" algn="just">
              <a:buFont typeface="Arial" panose="020B0604020202020204" pitchFamily="34" charset="0"/>
              <a:buChar char="•"/>
            </a:pPr>
            <a:endParaRPr lang="en-ZA" sz="1800" dirty="0"/>
          </a:p>
          <a:p>
            <a:pPr marL="285750" indent="-285750" algn="just" eaLnBrk="1" hangingPunct="1">
              <a:lnSpc>
                <a:spcPts val="2475"/>
              </a:lnSpc>
              <a:buFont typeface="Arial" panose="020B0604020202020204" pitchFamily="34" charset="0"/>
              <a:buChar char="•"/>
            </a:pPr>
            <a:r>
              <a:rPr lang="en-US" sz="1800" dirty="0"/>
              <a:t>Progress for each province will be provided separately in more detail on each resolution</a:t>
            </a:r>
          </a:p>
        </p:txBody>
      </p:sp>
    </p:spTree>
    <p:extLst>
      <p:ext uri="{BB962C8B-B14F-4D97-AF65-F5344CB8AC3E}">
        <p14:creationId xmlns:p14="http://schemas.microsoft.com/office/powerpoint/2010/main" val="29600751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A36B11-6E5B-10FE-77D8-879CBB662966}"/>
            </a:ext>
          </a:extLst>
        </p:cNvPr>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8CBFBBD0-5567-1980-EFB4-C98B8BE43A71}"/>
              </a:ext>
            </a:extLst>
          </p:cNvPr>
          <p:cNvSpPr txBox="1">
            <a:spLocks/>
          </p:cNvSpPr>
          <p:nvPr/>
        </p:nvSpPr>
        <p:spPr>
          <a:xfrm>
            <a:off x="8773897" y="6675437"/>
            <a:ext cx="3123758" cy="365125"/>
          </a:xfrm>
          <a:prstGeom prst="rect">
            <a:avLst/>
          </a:prstGeom>
        </p:spPr>
        <p:txBody>
          <a:bodyPr vert="horz" wrap="square" lIns="91440" tIns="45720" rIns="91440" bIns="45720" numCol="1" anchor="t" anchorCtr="0" compatLnSpc="1">
            <a:prstTxWarp prst="textNoShape">
              <a:avLst/>
            </a:prstTxWarp>
          </a:bodyPr>
          <a:lstStyle>
            <a:defPPr>
              <a:defRPr lang="x-none"/>
            </a:defPPr>
            <a:lvl1pPr marL="0" algn="ctr" defTabSz="914400" rtl="0" eaLnBrk="1" latinLnBrk="0" hangingPunct="1">
              <a:defRPr sz="105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6E6B949B-FF25-4512-A6F3-1B8E765DDD27}" type="slidenum">
              <a:rPr lang="en-US" altLang="en-US" smtClean="0">
                <a:solidFill>
                  <a:schemeClr val="bg1"/>
                </a:solidFill>
              </a:rPr>
              <a:pPr algn="r">
                <a:defRPr/>
              </a:pPr>
              <a:t>5</a:t>
            </a:fld>
            <a:endParaRPr lang="en-US" altLang="en-US" dirty="0">
              <a:solidFill>
                <a:schemeClr val="bg1"/>
              </a:solidFill>
            </a:endParaRPr>
          </a:p>
        </p:txBody>
      </p:sp>
      <p:sp>
        <p:nvSpPr>
          <p:cNvPr id="5" name="Content Placeholder 2">
            <a:extLst>
              <a:ext uri="{FF2B5EF4-FFF2-40B4-BE49-F238E27FC236}">
                <a16:creationId xmlns:a16="http://schemas.microsoft.com/office/drawing/2014/main" id="{94D4C778-8AD9-59A4-71AD-85D3EFBC2E47}"/>
              </a:ext>
            </a:extLst>
          </p:cNvPr>
          <p:cNvSpPr txBox="1">
            <a:spLocks/>
          </p:cNvSpPr>
          <p:nvPr/>
        </p:nvSpPr>
        <p:spPr bwMode="auto">
          <a:xfrm>
            <a:off x="172720" y="252846"/>
            <a:ext cx="11724935" cy="398527"/>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2475"/>
              </a:lnSpc>
              <a:buNone/>
            </a:pPr>
            <a:r>
              <a:rPr lang="en-US" sz="2800" b="1" dirty="0">
                <a:solidFill>
                  <a:schemeClr val="tx2"/>
                </a:solidFill>
                <a:cs typeface="Arial" charset="0"/>
              </a:rPr>
              <a:t>Theme 1  Delivery implementation models</a:t>
            </a:r>
          </a:p>
        </p:txBody>
      </p:sp>
      <p:graphicFrame>
        <p:nvGraphicFramePr>
          <p:cNvPr id="9" name="Chart 8">
            <a:extLst>
              <a:ext uri="{FF2B5EF4-FFF2-40B4-BE49-F238E27FC236}">
                <a16:creationId xmlns:a16="http://schemas.microsoft.com/office/drawing/2014/main" id="{921F701C-9E62-448B-D55B-8899371D8F14}"/>
              </a:ext>
            </a:extLst>
          </p:cNvPr>
          <p:cNvGraphicFramePr/>
          <p:nvPr>
            <p:extLst>
              <p:ext uri="{D42A27DB-BD31-4B8C-83A1-F6EECF244321}">
                <p14:modId xmlns:p14="http://schemas.microsoft.com/office/powerpoint/2010/main" val="975568691"/>
              </p:ext>
            </p:extLst>
          </p:nvPr>
        </p:nvGraphicFramePr>
        <p:xfrm>
          <a:off x="359231" y="734752"/>
          <a:ext cx="7261087" cy="5194116"/>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5E323F8E-C260-03E8-DCC7-8BE0A4464D61}"/>
              </a:ext>
            </a:extLst>
          </p:cNvPr>
          <p:cNvSpPr txBox="1"/>
          <p:nvPr/>
        </p:nvSpPr>
        <p:spPr>
          <a:xfrm>
            <a:off x="7124405" y="1212608"/>
            <a:ext cx="4773250" cy="4238404"/>
          </a:xfrm>
          <a:prstGeom prst="rect">
            <a:avLst/>
          </a:prstGeom>
          <a:solidFill>
            <a:schemeClr val="bg1"/>
          </a:solidFill>
        </p:spPr>
        <p:txBody>
          <a:bodyPr wrap="square">
            <a:spAutoFit/>
          </a:bodyPr>
          <a:lstStyle/>
          <a:p>
            <a:pPr algn="just">
              <a:lnSpc>
                <a:spcPts val="2475"/>
              </a:lnSpc>
            </a:pPr>
            <a:r>
              <a:rPr lang="en-US" sz="2000" dirty="0">
                <a:latin typeface="Arial" panose="020B0604020202020204" pitchFamily="34" charset="0"/>
                <a:cs typeface="Arial" panose="020B0604020202020204" pitchFamily="34" charset="0"/>
              </a:rPr>
              <a:t>(1.5) 46% of WSAs reported having commenced (&lt;50%) with the separation of the WSA and WSP functions, with 4% indicating good progress (&gt;50%), 23% indicating no progress and 27% (7 WSAs) indicating WSA and WSP function has been separated</a:t>
            </a:r>
          </a:p>
          <a:p>
            <a:pPr algn="just">
              <a:lnSpc>
                <a:spcPts val="2475"/>
              </a:lnSpc>
            </a:pPr>
            <a:endParaRPr lang="en-US" sz="2000" dirty="0">
              <a:latin typeface="Arial" panose="020B0604020202020204" pitchFamily="34" charset="0"/>
              <a:cs typeface="Arial" panose="020B0604020202020204" pitchFamily="34" charset="0"/>
            </a:endParaRPr>
          </a:p>
          <a:p>
            <a:pPr algn="just">
              <a:lnSpc>
                <a:spcPts val="2475"/>
              </a:lnSpc>
            </a:pPr>
            <a:r>
              <a:rPr lang="en-US" sz="2000" dirty="0">
                <a:latin typeface="Arial" panose="020B0604020202020204" pitchFamily="34" charset="0"/>
                <a:cs typeface="Arial" panose="020B0604020202020204" pitchFamily="34" charset="0"/>
              </a:rPr>
              <a:t>(1.3) 88% indicate having commenced (&lt;50%) with the implementation of a utility model, 12% indicating no progress, no WSA have implemented the utility model</a:t>
            </a:r>
          </a:p>
        </p:txBody>
      </p:sp>
    </p:spTree>
    <p:extLst>
      <p:ext uri="{BB962C8B-B14F-4D97-AF65-F5344CB8AC3E}">
        <p14:creationId xmlns:p14="http://schemas.microsoft.com/office/powerpoint/2010/main" val="38152089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DC090B-971A-626D-F415-F318DB358CD9}"/>
            </a:ext>
          </a:extLst>
        </p:cNvPr>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84AE2C69-5D79-2D99-3323-A0D8FD458D12}"/>
              </a:ext>
            </a:extLst>
          </p:cNvPr>
          <p:cNvSpPr txBox="1">
            <a:spLocks/>
          </p:cNvSpPr>
          <p:nvPr/>
        </p:nvSpPr>
        <p:spPr>
          <a:xfrm>
            <a:off x="8773897" y="6675437"/>
            <a:ext cx="3123758" cy="365125"/>
          </a:xfrm>
          <a:prstGeom prst="rect">
            <a:avLst/>
          </a:prstGeom>
        </p:spPr>
        <p:txBody>
          <a:bodyPr vert="horz" wrap="square" lIns="91440" tIns="45720" rIns="91440" bIns="45720" numCol="1" anchor="t" anchorCtr="0" compatLnSpc="1">
            <a:prstTxWarp prst="textNoShape">
              <a:avLst/>
            </a:prstTxWarp>
          </a:bodyPr>
          <a:lstStyle>
            <a:defPPr>
              <a:defRPr lang="x-none"/>
            </a:defPPr>
            <a:lvl1pPr marL="0" algn="ctr" defTabSz="914400" rtl="0" eaLnBrk="1" latinLnBrk="0" hangingPunct="1">
              <a:defRPr sz="105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6E6B949B-FF25-4512-A6F3-1B8E765DDD27}" type="slidenum">
              <a:rPr lang="en-US" altLang="en-US" smtClean="0">
                <a:solidFill>
                  <a:schemeClr val="bg1"/>
                </a:solidFill>
              </a:rPr>
              <a:pPr algn="r">
                <a:defRPr/>
              </a:pPr>
              <a:t>6</a:t>
            </a:fld>
            <a:endParaRPr lang="en-US" altLang="en-US" dirty="0">
              <a:solidFill>
                <a:schemeClr val="bg1"/>
              </a:solidFill>
            </a:endParaRPr>
          </a:p>
        </p:txBody>
      </p:sp>
      <p:sp>
        <p:nvSpPr>
          <p:cNvPr id="5" name="Content Placeholder 2">
            <a:extLst>
              <a:ext uri="{FF2B5EF4-FFF2-40B4-BE49-F238E27FC236}">
                <a16:creationId xmlns:a16="http://schemas.microsoft.com/office/drawing/2014/main" id="{EAEF6DA5-548A-EC28-4F49-D572F473C1C6}"/>
              </a:ext>
            </a:extLst>
          </p:cNvPr>
          <p:cNvSpPr txBox="1">
            <a:spLocks/>
          </p:cNvSpPr>
          <p:nvPr/>
        </p:nvSpPr>
        <p:spPr bwMode="auto">
          <a:xfrm>
            <a:off x="172720" y="252846"/>
            <a:ext cx="11724935" cy="398527"/>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2475"/>
              </a:lnSpc>
              <a:buNone/>
            </a:pPr>
            <a:r>
              <a:rPr lang="en-US" sz="2400" b="1" dirty="0">
                <a:solidFill>
                  <a:schemeClr val="tx2"/>
                </a:solidFill>
                <a:cs typeface="Arial" charset="0"/>
              </a:rPr>
              <a:t>Theme 2: Increasing investment through financing options and ensuring financial viability</a:t>
            </a:r>
          </a:p>
        </p:txBody>
      </p:sp>
      <p:graphicFrame>
        <p:nvGraphicFramePr>
          <p:cNvPr id="9" name="Chart 8">
            <a:extLst>
              <a:ext uri="{FF2B5EF4-FFF2-40B4-BE49-F238E27FC236}">
                <a16:creationId xmlns:a16="http://schemas.microsoft.com/office/drawing/2014/main" id="{55A0241F-CF4E-492F-1B1E-1B1A1227CF19}"/>
              </a:ext>
            </a:extLst>
          </p:cNvPr>
          <p:cNvGraphicFramePr/>
          <p:nvPr>
            <p:extLst>
              <p:ext uri="{D42A27DB-BD31-4B8C-83A1-F6EECF244321}">
                <p14:modId xmlns:p14="http://schemas.microsoft.com/office/powerpoint/2010/main" val="572887986"/>
              </p:ext>
            </p:extLst>
          </p:nvPr>
        </p:nvGraphicFramePr>
        <p:xfrm>
          <a:off x="51095" y="607040"/>
          <a:ext cx="6455214" cy="5793760"/>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8BBB4621-963A-D9F1-7686-ADF434B721D0}"/>
              </a:ext>
            </a:extLst>
          </p:cNvPr>
          <p:cNvSpPr txBox="1"/>
          <p:nvPr/>
        </p:nvSpPr>
        <p:spPr>
          <a:xfrm>
            <a:off x="6506308" y="651373"/>
            <a:ext cx="5634597" cy="6186309"/>
          </a:xfrm>
          <a:prstGeom prst="rect">
            <a:avLst/>
          </a:prstGeom>
          <a:noFill/>
        </p:spPr>
        <p:txBody>
          <a:bodyPr wrap="square" rtlCol="0">
            <a:spAutoFit/>
          </a:bodyPr>
          <a:lstStyle/>
          <a:p>
            <a:pPr algn="just"/>
            <a:r>
              <a:rPr lang="en-ZA" sz="1500" dirty="0"/>
              <a:t>(</a:t>
            </a:r>
            <a:r>
              <a:rPr lang="en-ZA" dirty="0"/>
              <a:t>2.2) </a:t>
            </a:r>
            <a:r>
              <a:rPr lang="en-US" dirty="0"/>
              <a:t>4% of all WSAs are paying current invoices in full to the Water Boards and or WUAs, 27% have started but is not consistent and 8% have made arrangements and honoring such arrangements. 50% indicated this resolution was not applicable to them</a:t>
            </a:r>
          </a:p>
          <a:p>
            <a:pPr algn="just"/>
            <a:r>
              <a:rPr lang="en-ZA" dirty="0"/>
              <a:t>(2.8) </a:t>
            </a:r>
            <a:r>
              <a:rPr lang="en-US" dirty="0"/>
              <a:t>77% of WSAs have NRW programmes in place with 19% of WSAs are making good progress with the development of NRW programmes.  4% of WSAs indicated no progress</a:t>
            </a:r>
          </a:p>
          <a:p>
            <a:pPr algn="just"/>
            <a:r>
              <a:rPr lang="en-ZA" dirty="0"/>
              <a:t>(2.9) </a:t>
            </a:r>
            <a:r>
              <a:rPr lang="en-US" dirty="0"/>
              <a:t>69% of WSAs have commenced (&lt;50%) with ringfencing of revenue from sale of water, 15% have not started, 4% have made good progress (&gt;50%) and 12% (3 WSAs) have reportedly ringfenced</a:t>
            </a:r>
          </a:p>
          <a:p>
            <a:pPr algn="just"/>
            <a:r>
              <a:rPr lang="en-ZA" dirty="0"/>
              <a:t>(2.12)</a:t>
            </a:r>
            <a:r>
              <a:rPr lang="en-US" dirty="0"/>
              <a:t> Partnerships with the private sector has been concluded with 58% of WSAs.  35% have started (&lt;50%) and 8% have made good progress (&gt;50%)</a:t>
            </a:r>
          </a:p>
          <a:p>
            <a:pPr algn="just"/>
            <a:r>
              <a:rPr lang="en-ZA" dirty="0"/>
              <a:t>(2.11) </a:t>
            </a:r>
            <a:r>
              <a:rPr lang="en-US" dirty="0"/>
              <a:t>85% of WSAs have commenced with reviewing their indigent register, 4% have made good progress (&gt;50%).  12% of WSAs have not yet started with the review</a:t>
            </a:r>
          </a:p>
          <a:p>
            <a:pPr algn="just"/>
            <a:r>
              <a:rPr lang="en-ZA" dirty="0"/>
              <a:t>(2.14) </a:t>
            </a:r>
            <a:r>
              <a:rPr lang="en-US" dirty="0"/>
              <a:t>4% of WSAs have reportedly collaborated with the Infrastructure Fund. 4% have started (&lt;50%) and 92% have not yet started</a:t>
            </a:r>
            <a:endParaRPr lang="en-ZA" dirty="0"/>
          </a:p>
        </p:txBody>
      </p:sp>
    </p:spTree>
    <p:extLst>
      <p:ext uri="{BB962C8B-B14F-4D97-AF65-F5344CB8AC3E}">
        <p14:creationId xmlns:p14="http://schemas.microsoft.com/office/powerpoint/2010/main" val="27747837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1027A3-EC1C-5C63-9C9C-CE5EA22CB0D3}"/>
            </a:ext>
          </a:extLst>
        </p:cNvPr>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37BDCE48-109B-9ED2-D8BC-9CCAAA37D553}"/>
              </a:ext>
            </a:extLst>
          </p:cNvPr>
          <p:cNvSpPr txBox="1">
            <a:spLocks/>
          </p:cNvSpPr>
          <p:nvPr/>
        </p:nvSpPr>
        <p:spPr>
          <a:xfrm>
            <a:off x="8773897" y="6675437"/>
            <a:ext cx="3123758" cy="365125"/>
          </a:xfrm>
          <a:prstGeom prst="rect">
            <a:avLst/>
          </a:prstGeom>
        </p:spPr>
        <p:txBody>
          <a:bodyPr vert="horz" wrap="square" lIns="91440" tIns="45720" rIns="91440" bIns="45720" numCol="1" anchor="t" anchorCtr="0" compatLnSpc="1">
            <a:prstTxWarp prst="textNoShape">
              <a:avLst/>
            </a:prstTxWarp>
          </a:bodyPr>
          <a:lstStyle>
            <a:defPPr>
              <a:defRPr lang="x-none"/>
            </a:defPPr>
            <a:lvl1pPr marL="0" algn="ctr" defTabSz="914400" rtl="0" eaLnBrk="1" latinLnBrk="0" hangingPunct="1">
              <a:defRPr sz="105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6E6B949B-FF25-4512-A6F3-1B8E765DDD27}" type="slidenum">
              <a:rPr lang="en-US" altLang="en-US" smtClean="0">
                <a:solidFill>
                  <a:schemeClr val="bg1"/>
                </a:solidFill>
              </a:rPr>
              <a:pPr algn="r">
                <a:defRPr/>
              </a:pPr>
              <a:t>7</a:t>
            </a:fld>
            <a:endParaRPr lang="en-US" altLang="en-US" dirty="0">
              <a:solidFill>
                <a:schemeClr val="bg1"/>
              </a:solidFill>
            </a:endParaRPr>
          </a:p>
        </p:txBody>
      </p:sp>
      <p:sp>
        <p:nvSpPr>
          <p:cNvPr id="5" name="Content Placeholder 2">
            <a:extLst>
              <a:ext uri="{FF2B5EF4-FFF2-40B4-BE49-F238E27FC236}">
                <a16:creationId xmlns:a16="http://schemas.microsoft.com/office/drawing/2014/main" id="{B0E6805E-5AA7-474B-88A9-106D5F11A42C}"/>
              </a:ext>
            </a:extLst>
          </p:cNvPr>
          <p:cNvSpPr txBox="1">
            <a:spLocks/>
          </p:cNvSpPr>
          <p:nvPr/>
        </p:nvSpPr>
        <p:spPr bwMode="auto">
          <a:xfrm>
            <a:off x="172719" y="361556"/>
            <a:ext cx="11724935" cy="600434"/>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2475"/>
              </a:lnSpc>
              <a:buNone/>
            </a:pPr>
            <a:r>
              <a:rPr lang="en-US" sz="2800" b="1" dirty="0">
                <a:solidFill>
                  <a:schemeClr val="tx2"/>
                </a:solidFill>
              </a:rPr>
              <a:t>Theme 3:Enhancing and Strengthening technical and operational capacity and efficiency</a:t>
            </a:r>
          </a:p>
        </p:txBody>
      </p:sp>
      <p:graphicFrame>
        <p:nvGraphicFramePr>
          <p:cNvPr id="2" name="Chart 1">
            <a:extLst>
              <a:ext uri="{FF2B5EF4-FFF2-40B4-BE49-F238E27FC236}">
                <a16:creationId xmlns:a16="http://schemas.microsoft.com/office/drawing/2014/main" id="{E4AA71C1-FDBD-F1CC-865F-D3C199DE5BC2}"/>
              </a:ext>
            </a:extLst>
          </p:cNvPr>
          <p:cNvGraphicFramePr/>
          <p:nvPr>
            <p:extLst>
              <p:ext uri="{D42A27DB-BD31-4B8C-83A1-F6EECF244321}">
                <p14:modId xmlns:p14="http://schemas.microsoft.com/office/powerpoint/2010/main" val="9462821"/>
              </p:ext>
            </p:extLst>
          </p:nvPr>
        </p:nvGraphicFramePr>
        <p:xfrm>
          <a:off x="172719" y="940006"/>
          <a:ext cx="6471920" cy="5359297"/>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6">
            <a:extLst>
              <a:ext uri="{FF2B5EF4-FFF2-40B4-BE49-F238E27FC236}">
                <a16:creationId xmlns:a16="http://schemas.microsoft.com/office/drawing/2014/main" id="{5DCBBF7C-9D75-A616-9EFE-9A37FA6FAEAF}"/>
              </a:ext>
            </a:extLst>
          </p:cNvPr>
          <p:cNvSpPr txBox="1">
            <a:spLocks noChangeArrowheads="1"/>
          </p:cNvSpPr>
          <p:nvPr/>
        </p:nvSpPr>
        <p:spPr bwMode="auto">
          <a:xfrm>
            <a:off x="5830348" y="831814"/>
            <a:ext cx="6067305" cy="5514971"/>
          </a:xfrm>
          <a:prstGeom prst="rect">
            <a:avLst/>
          </a:prstGeom>
          <a:solidFill>
            <a:schemeClr val="bg1"/>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just" eaLnBrk="1" hangingPunct="1">
              <a:lnSpc>
                <a:spcPts val="2475"/>
              </a:lnSpc>
            </a:pPr>
            <a:r>
              <a:rPr lang="en-ZA" sz="1800" dirty="0"/>
              <a:t>(3.1) </a:t>
            </a:r>
            <a:r>
              <a:rPr lang="en-US" sz="1800" dirty="0"/>
              <a:t>14 WSAs with critical systems have submitted Corrective Action Plans 9 WSAs have submitted for one or more Corrective Action Plan but have CAPs outstanding for BD GD or ND. 2 WSAs have not yet submitted  any CAPS for their critical systems</a:t>
            </a:r>
            <a:endParaRPr lang="en-ZA" sz="1800" dirty="0"/>
          </a:p>
          <a:p>
            <a:pPr algn="just" eaLnBrk="1" hangingPunct="1">
              <a:lnSpc>
                <a:spcPts val="2475"/>
              </a:lnSpc>
            </a:pPr>
            <a:r>
              <a:rPr lang="en-ZA" sz="1800" dirty="0"/>
              <a:t>(3.3) </a:t>
            </a:r>
            <a:r>
              <a:rPr lang="en-US" sz="1800" dirty="0"/>
              <a:t>73% of WSAs have commenced (&lt;50%) with implementation of the Corrective Action Plans submitted.  19% have not yet started. Good progress (&gt;50%) is made in 4% of WSAs regarding implementation of the CAPS submitted</a:t>
            </a:r>
            <a:endParaRPr lang="en-ZA" sz="1800" dirty="0"/>
          </a:p>
          <a:p>
            <a:pPr algn="just" eaLnBrk="1" hangingPunct="1">
              <a:lnSpc>
                <a:spcPts val="2475"/>
              </a:lnSpc>
            </a:pPr>
            <a:r>
              <a:rPr lang="en-GB" sz="1800" dirty="0"/>
              <a:t>(3.7) </a:t>
            </a:r>
            <a:r>
              <a:rPr lang="en-US" sz="1800" dirty="0"/>
              <a:t>8% of WSAs have stepped tariffs, with 74% busy with development.19% of WSAs reported not having started</a:t>
            </a:r>
          </a:p>
          <a:p>
            <a:pPr algn="just" eaLnBrk="1" hangingPunct="1">
              <a:lnSpc>
                <a:spcPts val="2475"/>
              </a:lnSpc>
            </a:pPr>
            <a:r>
              <a:rPr lang="en-GB" sz="1800" dirty="0"/>
              <a:t>(3.8) </a:t>
            </a:r>
            <a:r>
              <a:rPr lang="en-US" sz="1800" dirty="0"/>
              <a:t>15% of all WSAs have </a:t>
            </a:r>
            <a:r>
              <a:rPr lang="en-US" sz="1800" dirty="0" err="1"/>
              <a:t>WCDM</a:t>
            </a:r>
            <a:r>
              <a:rPr lang="en-US" sz="1800" dirty="0"/>
              <a:t> programmes in place.  23% have not yet started. 58% have commenced (&lt;50%) and 4% have made good progress (&gt;50%) in establishing Water Conservation Demand Management programmes</a:t>
            </a:r>
            <a:endParaRPr lang="en-US" dirty="0"/>
          </a:p>
        </p:txBody>
      </p:sp>
    </p:spTree>
    <p:extLst>
      <p:ext uri="{BB962C8B-B14F-4D97-AF65-F5344CB8AC3E}">
        <p14:creationId xmlns:p14="http://schemas.microsoft.com/office/powerpoint/2010/main" val="29461511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0BB2DA-661F-C219-19FE-11725AB3D60A}"/>
            </a:ext>
          </a:extLst>
        </p:cNvPr>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AE94FA19-DC97-FC15-8637-2FDFC052B461}"/>
              </a:ext>
            </a:extLst>
          </p:cNvPr>
          <p:cNvSpPr txBox="1">
            <a:spLocks/>
          </p:cNvSpPr>
          <p:nvPr/>
        </p:nvSpPr>
        <p:spPr>
          <a:xfrm>
            <a:off x="8773897" y="6675437"/>
            <a:ext cx="3123758" cy="365125"/>
          </a:xfrm>
          <a:prstGeom prst="rect">
            <a:avLst/>
          </a:prstGeom>
        </p:spPr>
        <p:txBody>
          <a:bodyPr vert="horz" wrap="square" lIns="91440" tIns="45720" rIns="91440" bIns="45720" numCol="1" anchor="t" anchorCtr="0" compatLnSpc="1">
            <a:prstTxWarp prst="textNoShape">
              <a:avLst/>
            </a:prstTxWarp>
          </a:bodyPr>
          <a:lstStyle>
            <a:defPPr>
              <a:defRPr lang="x-none"/>
            </a:defPPr>
            <a:lvl1pPr marL="0" algn="ctr" defTabSz="914400" rtl="0" eaLnBrk="1" latinLnBrk="0" hangingPunct="1">
              <a:defRPr sz="105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6E6B949B-FF25-4512-A6F3-1B8E765DDD27}" type="slidenum">
              <a:rPr lang="en-US" altLang="en-US" smtClean="0">
                <a:solidFill>
                  <a:schemeClr val="bg1"/>
                </a:solidFill>
              </a:rPr>
              <a:pPr algn="r">
                <a:defRPr/>
              </a:pPr>
              <a:t>8</a:t>
            </a:fld>
            <a:endParaRPr lang="en-US" altLang="en-US" dirty="0">
              <a:solidFill>
                <a:schemeClr val="bg1"/>
              </a:solidFill>
            </a:endParaRPr>
          </a:p>
        </p:txBody>
      </p:sp>
      <p:sp>
        <p:nvSpPr>
          <p:cNvPr id="5" name="Content Placeholder 2">
            <a:extLst>
              <a:ext uri="{FF2B5EF4-FFF2-40B4-BE49-F238E27FC236}">
                <a16:creationId xmlns:a16="http://schemas.microsoft.com/office/drawing/2014/main" id="{0C6CFBA8-4992-D7AA-8128-5A64D505139D}"/>
              </a:ext>
            </a:extLst>
          </p:cNvPr>
          <p:cNvSpPr txBox="1">
            <a:spLocks/>
          </p:cNvSpPr>
          <p:nvPr/>
        </p:nvSpPr>
        <p:spPr bwMode="auto">
          <a:xfrm>
            <a:off x="172720" y="330928"/>
            <a:ext cx="11724935" cy="600434"/>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2475"/>
              </a:lnSpc>
              <a:buNone/>
            </a:pPr>
            <a:r>
              <a:rPr lang="en-US" sz="2800" b="1" dirty="0">
                <a:solidFill>
                  <a:schemeClr val="tx2"/>
                </a:solidFill>
              </a:rPr>
              <a:t>Theme 3:Enhancing and Strengthening technical and operational capacity and efficiency (2)</a:t>
            </a:r>
          </a:p>
        </p:txBody>
      </p:sp>
      <p:sp>
        <p:nvSpPr>
          <p:cNvPr id="10" name="TextBox 6">
            <a:extLst>
              <a:ext uri="{FF2B5EF4-FFF2-40B4-BE49-F238E27FC236}">
                <a16:creationId xmlns:a16="http://schemas.microsoft.com/office/drawing/2014/main" id="{E1671FD4-84DA-24C3-F79D-42B32D65FCB6}"/>
              </a:ext>
            </a:extLst>
          </p:cNvPr>
          <p:cNvSpPr txBox="1">
            <a:spLocks noChangeArrowheads="1"/>
          </p:cNvSpPr>
          <p:nvPr/>
        </p:nvSpPr>
        <p:spPr bwMode="auto">
          <a:xfrm>
            <a:off x="5826962" y="1009726"/>
            <a:ext cx="5934404" cy="52809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just" eaLnBrk="1" hangingPunct="1">
              <a:lnSpc>
                <a:spcPts val="2475"/>
              </a:lnSpc>
            </a:pPr>
            <a:r>
              <a:rPr lang="en-GB" sz="1800" i="1" dirty="0"/>
              <a:t>(</a:t>
            </a:r>
            <a:r>
              <a:rPr lang="en-GB" sz="1800" dirty="0"/>
              <a:t>3.10) </a:t>
            </a:r>
            <a:r>
              <a:rPr lang="en-US" sz="1800" dirty="0"/>
              <a:t>12% of WSAs reported incident protocols with issuing advisory notes, when required, in place. Whilst 62% have commenced with implementation of such incident management protocols. 19% (5 WSAs) of WSAs have reported not having started</a:t>
            </a:r>
          </a:p>
          <a:p>
            <a:pPr algn="just" eaLnBrk="1" hangingPunct="1">
              <a:lnSpc>
                <a:spcPts val="2475"/>
              </a:lnSpc>
            </a:pPr>
            <a:endParaRPr lang="en-GB" sz="1800" dirty="0"/>
          </a:p>
          <a:p>
            <a:pPr algn="just" eaLnBrk="1" hangingPunct="1">
              <a:lnSpc>
                <a:spcPts val="2475"/>
              </a:lnSpc>
            </a:pPr>
            <a:r>
              <a:rPr lang="en-GB" sz="1800" dirty="0"/>
              <a:t>(3.11) </a:t>
            </a:r>
            <a:r>
              <a:rPr lang="en-US" sz="1800" dirty="0"/>
              <a:t>73% of WSAs reported using grants to increase access to a basic level of service. 23% have reported having started (&lt;50%). 4 % (1 WSA) have reportedly not yet started</a:t>
            </a:r>
          </a:p>
          <a:p>
            <a:pPr algn="just" eaLnBrk="1" hangingPunct="1">
              <a:lnSpc>
                <a:spcPts val="2475"/>
              </a:lnSpc>
            </a:pPr>
            <a:endParaRPr lang="en-GB" sz="1800" dirty="0"/>
          </a:p>
          <a:p>
            <a:pPr algn="just"/>
            <a:r>
              <a:rPr lang="en-ZA" sz="1800" dirty="0"/>
              <a:t>(3.5) </a:t>
            </a:r>
            <a:r>
              <a:rPr lang="en-US" sz="1800" dirty="0"/>
              <a:t>96% of WSAs reported having started to put in place plans to reduce demand, through communication campaigns and stakeholder engagements, 4% reported good progress (&gt;50%) of having plans to reduce demand through communication campaigns and stakeholder engagements in place</a:t>
            </a:r>
          </a:p>
        </p:txBody>
      </p:sp>
      <p:graphicFrame>
        <p:nvGraphicFramePr>
          <p:cNvPr id="2" name="Chart 1">
            <a:extLst>
              <a:ext uri="{FF2B5EF4-FFF2-40B4-BE49-F238E27FC236}">
                <a16:creationId xmlns:a16="http://schemas.microsoft.com/office/drawing/2014/main" id="{8D2AB060-6D98-19B2-CC75-32B3EB2CDDC6}"/>
              </a:ext>
            </a:extLst>
          </p:cNvPr>
          <p:cNvGraphicFramePr/>
          <p:nvPr>
            <p:extLst>
              <p:ext uri="{D42A27DB-BD31-4B8C-83A1-F6EECF244321}">
                <p14:modId xmlns:p14="http://schemas.microsoft.com/office/powerpoint/2010/main" val="3252477328"/>
              </p:ext>
            </p:extLst>
          </p:nvPr>
        </p:nvGraphicFramePr>
        <p:xfrm>
          <a:off x="294346" y="931362"/>
          <a:ext cx="5471802" cy="535929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774601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39660A-792A-109C-846F-F6B4DC5A6B7E}"/>
            </a:ext>
          </a:extLst>
        </p:cNvPr>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0C837B33-0CE4-F758-3F55-0E372CED8D74}"/>
              </a:ext>
            </a:extLst>
          </p:cNvPr>
          <p:cNvSpPr txBox="1">
            <a:spLocks/>
          </p:cNvSpPr>
          <p:nvPr/>
        </p:nvSpPr>
        <p:spPr>
          <a:xfrm>
            <a:off x="8773897" y="6675437"/>
            <a:ext cx="3123758" cy="365125"/>
          </a:xfrm>
          <a:prstGeom prst="rect">
            <a:avLst/>
          </a:prstGeom>
        </p:spPr>
        <p:txBody>
          <a:bodyPr vert="horz" wrap="square" lIns="91440" tIns="45720" rIns="91440" bIns="45720" numCol="1" anchor="t" anchorCtr="0" compatLnSpc="1">
            <a:prstTxWarp prst="textNoShape">
              <a:avLst/>
            </a:prstTxWarp>
          </a:bodyPr>
          <a:lstStyle>
            <a:defPPr>
              <a:defRPr lang="x-none"/>
            </a:defPPr>
            <a:lvl1pPr marL="0" algn="ctr" defTabSz="914400" rtl="0" eaLnBrk="1" latinLnBrk="0" hangingPunct="1">
              <a:defRPr sz="105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6E6B949B-FF25-4512-A6F3-1B8E765DDD27}" type="slidenum">
              <a:rPr lang="en-US" altLang="en-US" smtClean="0">
                <a:solidFill>
                  <a:schemeClr val="bg1"/>
                </a:solidFill>
              </a:rPr>
              <a:pPr algn="r">
                <a:defRPr/>
              </a:pPr>
              <a:t>9</a:t>
            </a:fld>
            <a:endParaRPr lang="en-US" altLang="en-US" dirty="0">
              <a:solidFill>
                <a:schemeClr val="bg1"/>
              </a:solidFill>
            </a:endParaRPr>
          </a:p>
        </p:txBody>
      </p:sp>
      <p:sp>
        <p:nvSpPr>
          <p:cNvPr id="5" name="Content Placeholder 2">
            <a:extLst>
              <a:ext uri="{FF2B5EF4-FFF2-40B4-BE49-F238E27FC236}">
                <a16:creationId xmlns:a16="http://schemas.microsoft.com/office/drawing/2014/main" id="{B5E38B1F-7482-AC1B-FEFB-98F5FB6C799B}"/>
              </a:ext>
            </a:extLst>
          </p:cNvPr>
          <p:cNvSpPr txBox="1">
            <a:spLocks/>
          </p:cNvSpPr>
          <p:nvPr/>
        </p:nvSpPr>
        <p:spPr bwMode="auto">
          <a:xfrm>
            <a:off x="0" y="294372"/>
            <a:ext cx="12066104" cy="44958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2475"/>
              </a:lnSpc>
              <a:buNone/>
            </a:pPr>
            <a:r>
              <a:rPr lang="en-US" sz="2800" b="1" dirty="0">
                <a:solidFill>
                  <a:schemeClr val="tx2"/>
                </a:solidFill>
              </a:rPr>
              <a:t>Theme 3:Enhancing and Strengthening technical and operational capacity and efficiency (3)</a:t>
            </a:r>
          </a:p>
        </p:txBody>
      </p:sp>
      <p:sp>
        <p:nvSpPr>
          <p:cNvPr id="10" name="TextBox 6">
            <a:extLst>
              <a:ext uri="{FF2B5EF4-FFF2-40B4-BE49-F238E27FC236}">
                <a16:creationId xmlns:a16="http://schemas.microsoft.com/office/drawing/2014/main" id="{CE0E376F-960E-7A1A-F947-667383CAF213}"/>
              </a:ext>
            </a:extLst>
          </p:cNvPr>
          <p:cNvSpPr txBox="1">
            <a:spLocks noChangeArrowheads="1"/>
          </p:cNvSpPr>
          <p:nvPr/>
        </p:nvSpPr>
        <p:spPr bwMode="auto">
          <a:xfrm>
            <a:off x="6096000" y="1291453"/>
            <a:ext cx="5970104" cy="45243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just"/>
            <a:r>
              <a:rPr lang="en-ZA" sz="1800" dirty="0"/>
              <a:t>(3.6) </a:t>
            </a:r>
            <a:r>
              <a:rPr lang="en-US" sz="1800" dirty="0"/>
              <a:t>100% of WSAs reported having started (&lt;50%) with the development of programmes for leak detection and repair</a:t>
            </a:r>
          </a:p>
          <a:p>
            <a:pPr algn="just"/>
            <a:endParaRPr lang="en-ZA" sz="1800" dirty="0"/>
          </a:p>
          <a:p>
            <a:pPr algn="just"/>
            <a:r>
              <a:rPr lang="en-ZA" sz="1800" dirty="0"/>
              <a:t>(3.9) </a:t>
            </a:r>
            <a:r>
              <a:rPr lang="en-US" sz="1800" dirty="0"/>
              <a:t>8% of WSAs reported having climate change and disaster management plans in place, 92% reported to be less than 50% complete with the development of these plans</a:t>
            </a:r>
          </a:p>
          <a:p>
            <a:pPr algn="just"/>
            <a:endParaRPr lang="en-ZA" sz="1800" dirty="0"/>
          </a:p>
          <a:p>
            <a:pPr algn="just"/>
            <a:r>
              <a:rPr lang="en-ZA" sz="1800" dirty="0"/>
              <a:t>(3.12) </a:t>
            </a:r>
            <a:r>
              <a:rPr lang="en-US" sz="1800" dirty="0"/>
              <a:t>4% of WSAs reported having asset management plans in place. 96% reporting working on such plans (&lt;50%)</a:t>
            </a:r>
          </a:p>
          <a:p>
            <a:pPr algn="just"/>
            <a:endParaRPr lang="en-ZA" sz="1800" dirty="0"/>
          </a:p>
          <a:p>
            <a:pPr algn="just"/>
            <a:r>
              <a:rPr lang="en-ZA" sz="1800" dirty="0"/>
              <a:t>(3.13) </a:t>
            </a:r>
            <a:r>
              <a:rPr lang="en-US" sz="1800" dirty="0"/>
              <a:t>88% of WSAs reported having started to equip their maintenance and repairs team with the necessary tools of trade.  12% have equipped their teams</a:t>
            </a:r>
            <a:endParaRPr lang="en-ZA" sz="1800" dirty="0"/>
          </a:p>
        </p:txBody>
      </p:sp>
      <p:graphicFrame>
        <p:nvGraphicFramePr>
          <p:cNvPr id="2" name="Chart 1">
            <a:extLst>
              <a:ext uri="{FF2B5EF4-FFF2-40B4-BE49-F238E27FC236}">
                <a16:creationId xmlns:a16="http://schemas.microsoft.com/office/drawing/2014/main" id="{361EC26F-62E8-DD29-20BF-61CF829302B2}"/>
              </a:ext>
            </a:extLst>
          </p:cNvPr>
          <p:cNvGraphicFramePr/>
          <p:nvPr>
            <p:extLst>
              <p:ext uri="{D42A27DB-BD31-4B8C-83A1-F6EECF244321}">
                <p14:modId xmlns:p14="http://schemas.microsoft.com/office/powerpoint/2010/main" val="252772094"/>
              </p:ext>
            </p:extLst>
          </p:nvPr>
        </p:nvGraphicFramePr>
        <p:xfrm>
          <a:off x="203990" y="1030046"/>
          <a:ext cx="5892010" cy="535929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09343921"/>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DWS PP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DWS PPT" id="{3C0E239C-0564-4A64-A339-CBCE9EF04996}" vid="{E3CB2D10-5D1E-4128-B18C-8D328114B9C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E33A51062D9674EB601DACA17CF7914" ma:contentTypeVersion="17" ma:contentTypeDescription="Create a new document." ma:contentTypeScope="" ma:versionID="2477e0492bf771a6fafad72ee5504fc6">
  <xsd:schema xmlns:xsd="http://www.w3.org/2001/XMLSchema" xmlns:xs="http://www.w3.org/2001/XMLSchema" xmlns:p="http://schemas.microsoft.com/office/2006/metadata/properties" xmlns:ns3="f1a79bbf-5b16-462e-ba17-9a94ca982df9" xmlns:ns4="1e092b79-e893-46dc-8557-688da0bbef03" targetNamespace="http://schemas.microsoft.com/office/2006/metadata/properties" ma:root="true" ma:fieldsID="493dd7a82979056c2424c408b4522699" ns3:_="" ns4:_="">
    <xsd:import namespace="f1a79bbf-5b16-462e-ba17-9a94ca982df9"/>
    <xsd:import namespace="1e092b79-e893-46dc-8557-688da0bbef03"/>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LengthInSeconds" minOccurs="0"/>
                <xsd:element ref="ns4:MediaServiceGenerationTime" minOccurs="0"/>
                <xsd:element ref="ns4:MediaServiceEventHashCode" minOccurs="0"/>
                <xsd:element ref="ns4:MediaServiceAutoKeyPoints" minOccurs="0"/>
                <xsd:element ref="ns4:MediaServiceKeyPoints" minOccurs="0"/>
                <xsd:element ref="ns4:MediaServiceOCR" minOccurs="0"/>
                <xsd:element ref="ns4:MediaServiceLocation" minOccurs="0"/>
                <xsd:element ref="ns4:_activity" minOccurs="0"/>
                <xsd:element ref="ns4:MediaServiceObjectDetectorVersions" minOccurs="0"/>
                <xsd:element ref="ns4: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1a79bbf-5b16-462e-ba17-9a94ca982df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e092b79-e893-46dc-8557-688da0bbef03"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internalName="MediaServiceLocation" ma:readOnly="true">
      <xsd:simpleType>
        <xsd:restriction base="dms:Text"/>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1e092b79-e893-46dc-8557-688da0bbef03" xsi:nil="true"/>
  </documentManagement>
</p:properties>
</file>

<file path=customXml/itemProps1.xml><?xml version="1.0" encoding="utf-8"?>
<ds:datastoreItem xmlns:ds="http://schemas.openxmlformats.org/officeDocument/2006/customXml" ds:itemID="{C2CBAB43-0FCB-4339-8572-ED7F1861B810}">
  <ds:schemaRefs>
    <ds:schemaRef ds:uri="1e092b79-e893-46dc-8557-688da0bbef03"/>
    <ds:schemaRef ds:uri="f1a79bbf-5b16-462e-ba17-9a94ca982df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17FA7AC-21DB-422E-9CEE-22D908FD0A84}">
  <ds:schemaRefs>
    <ds:schemaRef ds:uri="http://schemas.microsoft.com/sharepoint/v3/contenttype/forms"/>
  </ds:schemaRefs>
</ds:datastoreItem>
</file>

<file path=customXml/itemProps3.xml><?xml version="1.0" encoding="utf-8"?>
<ds:datastoreItem xmlns:ds="http://schemas.openxmlformats.org/officeDocument/2006/customXml" ds:itemID="{D393B6ED-B4D6-4899-8D3A-D1AB87FCCCA0}">
  <ds:schemaRefs>
    <ds:schemaRef ds:uri="http://purl.org/dc/terms/"/>
    <ds:schemaRef ds:uri="http://www.w3.org/XML/1998/namespace"/>
    <ds:schemaRef ds:uri="http://schemas.microsoft.com/office/2006/documentManagement/types"/>
    <ds:schemaRef ds:uri="http://purl.org/dc/dcmitype/"/>
    <ds:schemaRef ds:uri="http://schemas.microsoft.com/office/2006/metadata/properties"/>
    <ds:schemaRef ds:uri="http://schemas.microsoft.com/office/infopath/2007/PartnerControls"/>
    <ds:schemaRef ds:uri="1e092b79-e893-46dc-8557-688da0bbef03"/>
    <ds:schemaRef ds:uri="http://schemas.openxmlformats.org/package/2006/metadata/core-properties"/>
    <ds:schemaRef ds:uri="f1a79bbf-5b16-462e-ba17-9a94ca982df9"/>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407</TotalTime>
  <Words>1670</Words>
  <Application>Microsoft Office PowerPoint</Application>
  <PresentationFormat>Widescreen</PresentationFormat>
  <Paragraphs>166</Paragraphs>
  <Slides>14</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14</vt:i4>
      </vt:variant>
    </vt:vector>
  </HeadingPairs>
  <TitlesOfParts>
    <vt:vector size="19" baseType="lpstr">
      <vt:lpstr>Arial</vt:lpstr>
      <vt:lpstr>Calibri</vt:lpstr>
      <vt:lpstr>Courier New</vt:lpstr>
      <vt:lpstr>Custom Design</vt:lpstr>
      <vt:lpstr>DWS PPT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Water Service Authorities in Northern Cape Province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Mapupa Joy</dc:creator>
  <cp:lastModifiedBy>Kritzinger Ida</cp:lastModifiedBy>
  <cp:revision>15</cp:revision>
  <cp:lastPrinted>2023-11-08T08:35:10Z</cp:lastPrinted>
  <dcterms:created xsi:type="dcterms:W3CDTF">2023-09-10T15:28:51Z</dcterms:created>
  <dcterms:modified xsi:type="dcterms:W3CDTF">2026-04-08T09:07:29Z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0x0101003E33A51062D9674EB601DACA17CF7914</vt:lpwstr>
  </property>
  <property fmtid="{D5CDD505-2E9C-101B-9397-08002B2CF9AE}" pid="3" name="MSIP_Label_382c5201-1ce7-41e2-bc35-8f8dc05aa09a_Enabled">
    <vt:lpwstr>true</vt:lpwstr>
  </property>
  <property fmtid="{D5CDD505-2E9C-101B-9397-08002B2CF9AE}" pid="4" name="MSIP_Label_382c5201-1ce7-41e2-bc35-8f8dc05aa09a_SetDate">
    <vt:lpwstr>2026-03-25T06:11:24Z</vt:lpwstr>
  </property>
  <property fmtid="{D5CDD505-2E9C-101B-9397-08002B2CF9AE}" pid="5" name="MSIP_Label_382c5201-1ce7-41e2-bc35-8f8dc05aa09a_Method">
    <vt:lpwstr>Standard</vt:lpwstr>
  </property>
  <property fmtid="{D5CDD505-2E9C-101B-9397-08002B2CF9AE}" pid="6" name="MSIP_Label_382c5201-1ce7-41e2-bc35-8f8dc05aa09a_Name">
    <vt:lpwstr>DWS General - Public</vt:lpwstr>
  </property>
  <property fmtid="{D5CDD505-2E9C-101B-9397-08002B2CF9AE}" pid="7" name="MSIP_Label_382c5201-1ce7-41e2-bc35-8f8dc05aa09a_SiteId">
    <vt:lpwstr>c0491358-a254-4466-ab3d-ff428faeea29</vt:lpwstr>
  </property>
  <property fmtid="{D5CDD505-2E9C-101B-9397-08002B2CF9AE}" pid="8" name="MSIP_Label_382c5201-1ce7-41e2-bc35-8f8dc05aa09a_ActionId">
    <vt:lpwstr>659ecf5e-897e-4d34-ae9b-856b6076ab71</vt:lpwstr>
  </property>
  <property fmtid="{D5CDD505-2E9C-101B-9397-08002B2CF9AE}" pid="9" name="MSIP_Label_382c5201-1ce7-41e2-bc35-8f8dc05aa09a_ContentBits">
    <vt:lpwstr>0</vt:lpwstr>
  </property>
  <property fmtid="{D5CDD505-2E9C-101B-9397-08002B2CF9AE}" pid="10" name="MSIP_Label_382c5201-1ce7-41e2-bc35-8f8dc05aa09a_Tag">
    <vt:lpwstr>10, 3, 0, 1</vt:lpwstr>
  </property>
</Properties>
</file>